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74" r:id="rId2"/>
    <p:sldId id="263" r:id="rId3"/>
    <p:sldId id="264" r:id="rId4"/>
    <p:sldId id="259" r:id="rId5"/>
    <p:sldId id="278" r:id="rId6"/>
    <p:sldId id="277" r:id="rId7"/>
    <p:sldId id="279" r:id="rId8"/>
    <p:sldId id="267" r:id="rId9"/>
    <p:sldId id="268" r:id="rId10"/>
    <p:sldId id="265" r:id="rId11"/>
  </p:sldIdLst>
  <p:sldSz cx="9144000" cy="6858000" type="screen4x3"/>
  <p:notesSz cx="6858000" cy="9144000"/>
  <p:embeddedFontLst>
    <p:embeddedFont>
      <p:font typeface="Calibri" panose="020F0502020204030204" pitchFamily="34" charset="0"/>
      <p:regular r:id="rId13"/>
      <p:bold r:id="rId14"/>
      <p:italic r:id="rId15"/>
      <p:boldItalic r:id="rId16"/>
    </p:embeddedFont>
    <p:embeddedFont>
      <p:font typeface="Stardos Stencil" panose="02000506070000020003" pitchFamily="2" charset="77"/>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3" roundtripDataSignature="AMtx7mgPZX2sRBVXNBAmbC+hBI+8qxQ/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49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6080" autoAdjust="0"/>
  </p:normalViewPr>
  <p:slideViewPr>
    <p:cSldViewPr snapToGrid="0">
      <p:cViewPr varScale="1">
        <p:scale>
          <a:sx n="92" d="100"/>
          <a:sy n="92" d="100"/>
        </p:scale>
        <p:origin x="220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bdc9461a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6bdc9461a3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7" name="Google Shape;87;g6bdc9461a3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a:t>
            </a:fld>
            <a:endParaRPr/>
          </a:p>
        </p:txBody>
      </p:sp>
    </p:spTree>
    <p:extLst>
      <p:ext uri="{BB962C8B-B14F-4D97-AF65-F5344CB8AC3E}">
        <p14:creationId xmlns:p14="http://schemas.microsoft.com/office/powerpoint/2010/main" val="30626198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I may update this as we finalize the evidence.</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r>
              <a:rPr lang="en-US"/>
              <a:t>The study shows that they grow better with fertilizer. Also, the study can show you what actually happens – it’s not speculative, it’s real life.</a:t>
            </a:r>
            <a:endParaRPr/>
          </a:p>
          <a:p>
            <a:pPr marL="0" lvl="0" indent="0" algn="l" rtl="0">
              <a:lnSpc>
                <a:spcPct val="100000"/>
              </a:lnSpc>
              <a:spcBef>
                <a:spcPts val="0"/>
              </a:spcBef>
              <a:spcAft>
                <a:spcPts val="0"/>
              </a:spcAft>
              <a:buClr>
                <a:schemeClr val="dk1"/>
              </a:buClr>
              <a:buSzPts val="1400"/>
              <a:buFont typeface="Calibri"/>
              <a:buNone/>
            </a:pPr>
            <a:r>
              <a:rPr lang="en-US"/>
              <a:t>The simulation shows that algae grow better with more dissolved nutrients. Also, the sim lets you try things out a bunch of times to see what affects what – you can’t do that with a study unless you rerun it – it takes a lot of time!</a:t>
            </a:r>
            <a:endParaRPr/>
          </a:p>
          <a:p>
            <a:pPr marL="0" lvl="0" indent="0" algn="l" rtl="0">
              <a:lnSpc>
                <a:spcPct val="100000"/>
              </a:lnSpc>
              <a:spcBef>
                <a:spcPts val="0"/>
              </a:spcBef>
              <a:spcAft>
                <a:spcPts val="0"/>
              </a:spcAft>
              <a:buClr>
                <a:schemeClr val="dk1"/>
              </a:buClr>
              <a:buSzPts val="1400"/>
              <a:buFont typeface="Calibri"/>
              <a:buNone/>
            </a:pPr>
            <a:r>
              <a:rPr lang="en-US"/>
              <a:t>Putting them together might help figure out where the nutrients are coming from.</a:t>
            </a:r>
            <a:endParaRPr/>
          </a:p>
        </p:txBody>
      </p:sp>
      <p:sp>
        <p:nvSpPr>
          <p:cNvPr id="168" name="Google Shape;168;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Use this “Stop &amp; Think” as a do now. 3min </a:t>
            </a:r>
          </a:p>
          <a:p>
            <a:pPr marL="0" lvl="0" indent="0" algn="l" rtl="0">
              <a:lnSpc>
                <a:spcPct val="100000"/>
              </a:lnSpc>
              <a:spcBef>
                <a:spcPts val="0"/>
              </a:spcBef>
              <a:spcAft>
                <a:spcPts val="0"/>
              </a:spcAft>
              <a:buSzPts val="1400"/>
              <a:buNone/>
            </a:pPr>
            <a:r>
              <a:rPr lang="en-US" sz="1200" dirty="0">
                <a:solidFill>
                  <a:schemeClr val="dk1"/>
                </a:solidFill>
                <a:latin typeface="Calibri"/>
                <a:cs typeface="Calibri"/>
                <a:sym typeface="Calibri"/>
              </a:rPr>
              <a:t>Have a very brief class discussion, just get 2-3 ideas out. </a:t>
            </a:r>
            <a:endParaRPr dirty="0"/>
          </a:p>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a:t>
            </a: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dirty="0"/>
          </a:p>
        </p:txBody>
      </p:sp>
      <p:sp>
        <p:nvSpPr>
          <p:cNvPr id="159" name="Google Shape;15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 name="Google Shape;10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5min Slide is animated. Brief Review</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Ask what we figured out– they should eb able to say a few things (we did this yesterday)—this is just a review keep it brief.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Then ask –what do we still need to know– they should ask about algae but if not just show the question and move on</a:t>
            </a:r>
            <a:endParaRPr dirty="0"/>
          </a:p>
        </p:txBody>
      </p:sp>
      <p:sp>
        <p:nvSpPr>
          <p:cNvPr id="108" name="Google Shape;10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extLst>
      <p:ext uri="{BB962C8B-B14F-4D97-AF65-F5344CB8AC3E}">
        <p14:creationId xmlns:p14="http://schemas.microsoft.com/office/powerpoint/2010/main" val="3706790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10 min work with simulation-</a:t>
            </a:r>
            <a:r>
              <a:rPr lang="en-US" b="0" dirty="0"/>
              <a:t>-Goal for today is to answer the questions of what cases algae to bloom. </a:t>
            </a:r>
          </a:p>
          <a:p>
            <a:pPr marL="0" lvl="0" indent="0" algn="l" rtl="0">
              <a:lnSpc>
                <a:spcPct val="100000"/>
              </a:lnSpc>
              <a:spcBef>
                <a:spcPts val="0"/>
              </a:spcBef>
              <a:spcAft>
                <a:spcPts val="0"/>
              </a:spcAft>
              <a:buClr>
                <a:schemeClr val="dk1"/>
              </a:buClr>
              <a:buSzPts val="1400"/>
              <a:buFont typeface="Calibri"/>
              <a:buNone/>
            </a:pPr>
            <a:r>
              <a:rPr lang="en-US" b="0" dirty="0"/>
              <a:t>They should be using the sim to figure this out.– what makes algae grow. </a:t>
            </a:r>
            <a:endParaRPr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5</a:t>
            </a:fld>
            <a:endParaRPr/>
          </a:p>
        </p:txBody>
      </p:sp>
    </p:spTree>
    <p:extLst>
      <p:ext uri="{BB962C8B-B14F-4D97-AF65-F5344CB8AC3E}">
        <p14:creationId xmlns:p14="http://schemas.microsoft.com/office/powerpoint/2010/main" val="895897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dirty="0"/>
              <a:t>In case they don’t know what to do, this is from yesterday</a:t>
            </a:r>
            <a:endParaRPr dirty="0"/>
          </a:p>
        </p:txBody>
      </p:sp>
      <p:sp>
        <p:nvSpPr>
          <p:cNvPr id="119" name="Google Shape;119;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6</a:t>
            </a:fld>
            <a:endParaRPr/>
          </a:p>
        </p:txBody>
      </p:sp>
    </p:spTree>
    <p:extLst>
      <p:ext uri="{BB962C8B-B14F-4D97-AF65-F5344CB8AC3E}">
        <p14:creationId xmlns:p14="http://schemas.microsoft.com/office/powerpoint/2010/main" val="1447298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b="1" dirty="0"/>
              <a:t>7 min Discussion of simulation– Slide is animated</a:t>
            </a:r>
            <a:r>
              <a:rPr lang="en-US" b="0" dirty="0"/>
              <a:t>.  what did we learn from the sim. How did each of these variable affect growth</a:t>
            </a:r>
          </a:p>
          <a:p>
            <a:pPr marL="0" lvl="0" indent="0" algn="l" rtl="0">
              <a:lnSpc>
                <a:spcPct val="100000"/>
              </a:lnSpc>
              <a:spcBef>
                <a:spcPts val="0"/>
              </a:spcBef>
              <a:spcAft>
                <a:spcPts val="0"/>
              </a:spcAft>
              <a:buClr>
                <a:schemeClr val="dk1"/>
              </a:buClr>
              <a:buSzPts val="1400"/>
              <a:buFont typeface="Calibri"/>
              <a:buNone/>
            </a:pPr>
            <a:r>
              <a:rPr lang="en-US" b="0" dirty="0"/>
              <a:t>Technically all of them are needed. Plants don’t grow well without much light and they die without air. With low nutrients they also die. So the thing that makes them grow the most when you add it is nutrients. While all of these are important its nutrients that make the most difference</a:t>
            </a:r>
            <a:endParaRPr dirty="0"/>
          </a:p>
        </p:txBody>
      </p:sp>
      <p:sp>
        <p:nvSpPr>
          <p:cNvPr id="118" name="Google Shape;11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chemeClr val="dk1"/>
              </a:buClr>
              <a:buSzPts val="1400"/>
              <a:buFont typeface="Calibri"/>
              <a:buNone/>
            </a:pPr>
            <a:fld id="{00000000-1234-1234-1234-123412341234}" type="slidenum">
              <a:rPr lang="en-US"/>
              <a:t>7</a:t>
            </a:fld>
            <a:endParaRPr/>
          </a:p>
        </p:txBody>
      </p:sp>
    </p:spTree>
    <p:extLst>
      <p:ext uri="{BB962C8B-B14F-4D97-AF65-F5344CB8AC3E}">
        <p14:creationId xmlns:p14="http://schemas.microsoft.com/office/powerpoint/2010/main" val="2169974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15  min work with MEME with new resources. They will have more time tomorrow, but should get through at </a:t>
            </a:r>
            <a:r>
              <a:rPr lang="en-US" sz="1200" dirty="0" err="1">
                <a:solidFill>
                  <a:schemeClr val="dk1"/>
                </a:solidFill>
                <a:latin typeface="Calibri"/>
                <a:ea typeface="Calibri"/>
                <a:cs typeface="Calibri"/>
                <a:sym typeface="Calibri"/>
              </a:rPr>
              <a:t>leats</a:t>
            </a:r>
            <a:r>
              <a:rPr lang="en-US" sz="1200">
                <a:solidFill>
                  <a:schemeClr val="dk1"/>
                </a:solidFill>
                <a:latin typeface="Calibri"/>
                <a:ea typeface="Calibri"/>
                <a:cs typeface="Calibri"/>
                <a:sym typeface="Calibri"/>
              </a:rPr>
              <a:t> 3</a:t>
            </a:r>
            <a:endParaRPr lang="en-US"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They can look at them in any order.</a:t>
            </a:r>
          </a:p>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They should think about how these relate to their models. This will be updated with images from the final versions of the resources.</a:t>
            </a:r>
            <a:endParaRPr dirty="0"/>
          </a:p>
        </p:txBody>
      </p:sp>
      <p:sp>
        <p:nvSpPr>
          <p:cNvPr id="195" name="Google Shape;19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END OF DAY 2 3min </a:t>
            </a:r>
            <a:endParaRPr dirty="0"/>
          </a:p>
          <a:p>
            <a:pPr marL="0" lvl="0" indent="0" algn="l" rtl="0">
              <a:lnSpc>
                <a:spcPct val="100000"/>
              </a:lnSpc>
              <a:spcBef>
                <a:spcPts val="0"/>
              </a:spcBef>
              <a:spcAft>
                <a:spcPts val="0"/>
              </a:spcAft>
              <a:buSzPts val="1400"/>
              <a:buNone/>
            </a:pP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This is very similar to the </a:t>
            </a:r>
            <a:r>
              <a:rPr lang="en-US" sz="1200" dirty="0" err="1">
                <a:solidFill>
                  <a:schemeClr val="dk1"/>
                </a:solidFill>
                <a:latin typeface="Calibri"/>
                <a:ea typeface="Calibri"/>
                <a:cs typeface="Calibri"/>
                <a:sym typeface="Calibri"/>
              </a:rPr>
              <a:t>stop&amp;think</a:t>
            </a:r>
            <a:r>
              <a:rPr lang="en-US" sz="1200" dirty="0">
                <a:solidFill>
                  <a:schemeClr val="dk1"/>
                </a:solidFill>
                <a:latin typeface="Calibri"/>
                <a:ea typeface="Calibri"/>
                <a:cs typeface="Calibri"/>
                <a:sym typeface="Calibri"/>
              </a:rPr>
              <a:t> question, but “backwards” (the stop and think was about why you can only learn from a study, this one is from you can only learn from a simulation). If the kids ask about it, remind them to read the question carefully, and focus on what you can only learn from a SIMULATION.</a:t>
            </a:r>
            <a:endParaRPr dirty="0"/>
          </a:p>
          <a:p>
            <a:pPr marL="0" lvl="0" indent="0" algn="l" rtl="0">
              <a:lnSpc>
                <a:spcPct val="100000"/>
              </a:lnSpc>
              <a:spcBef>
                <a:spcPts val="0"/>
              </a:spcBef>
              <a:spcAft>
                <a:spcPts val="0"/>
              </a:spcAft>
              <a:buSzPts val="1400"/>
              <a:buNone/>
            </a:pPr>
            <a:endParaRPr sz="1200" dirty="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Use this “Before You Go” as an exit ticket.</a:t>
            </a:r>
            <a:endParaRPr dirty="0"/>
          </a:p>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Tell students they will be figuring this out in future classes.</a:t>
            </a:r>
            <a:endParaRPr dirty="0"/>
          </a:p>
          <a:p>
            <a:pPr marL="0" lvl="0" indent="0" algn="l" rtl="0">
              <a:lnSpc>
                <a:spcPct val="100000"/>
              </a:lnSpc>
              <a:spcBef>
                <a:spcPts val="0"/>
              </a:spcBef>
              <a:spcAft>
                <a:spcPts val="0"/>
              </a:spcAft>
              <a:buSzPts val="1400"/>
              <a:buNone/>
            </a:pPr>
            <a:r>
              <a:rPr lang="en-US" sz="1200" dirty="0">
                <a:solidFill>
                  <a:schemeClr val="dk1"/>
                </a:solidFill>
                <a:latin typeface="Calibri"/>
                <a:ea typeface="Calibri"/>
                <a:cs typeface="Calibri"/>
                <a:sym typeface="Calibri"/>
              </a:rPr>
              <a:t>Do not hold a class discussion at this point, and keep it brief at the end of class.</a:t>
            </a:r>
            <a:endParaRPr dirty="0"/>
          </a:p>
        </p:txBody>
      </p:sp>
      <p:sp>
        <p:nvSpPr>
          <p:cNvPr id="209" name="Google Shape;20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BJECT" type="obj">
  <p:cSld name="OBJECT">
    <p:spTree>
      <p:nvGrpSpPr>
        <p:cNvPr id="1" name="Shape 15"/>
        <p:cNvGrpSpPr/>
        <p:nvPr/>
      </p:nvGrpSpPr>
      <p:grpSpPr>
        <a:xfrm>
          <a:off x="0" y="0"/>
          <a:ext cx="0" cy="0"/>
          <a:chOff x="0" y="0"/>
          <a:chExt cx="0" cy="0"/>
        </a:xfrm>
      </p:grpSpPr>
      <p:sp>
        <p:nvSpPr>
          <p:cNvPr id="16" name="Google Shape;16;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18" name="Google Shape;18;p2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_TEXT" type="vertTx">
  <p:cSld name="VERTICAL_TEXT">
    <p:spTree>
      <p:nvGrpSpPr>
        <p:cNvPr id="1" name="Shape 72"/>
        <p:cNvGrpSpPr/>
        <p:nvPr/>
      </p:nvGrpSpPr>
      <p:grpSpPr>
        <a:xfrm>
          <a:off x="0" y="0"/>
          <a:ext cx="0" cy="0"/>
          <a:chOff x="0" y="0"/>
          <a:chExt cx="0" cy="0"/>
        </a:xfrm>
      </p:grpSpPr>
      <p:sp>
        <p:nvSpPr>
          <p:cNvPr id="73" name="Google Shape;73;p3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0"/>
          <p:cNvSpPr txBox="1">
            <a:spLocks noGrp="1"/>
          </p:cNvSpPr>
          <p:nvPr>
            <p:ph type="body" idx="1"/>
          </p:nvPr>
        </p:nvSpPr>
        <p:spPr>
          <a:xfrm rot="5400000">
            <a:off x="2309018" y="-251619"/>
            <a:ext cx="4525963"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75" name="Google Shape;75;p3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_TITLE_AND_VERTICAL_TEXT" type="vertTitleAndTx">
  <p:cSld name="VERTICAL_TITLE_AND_VERTICAL_TEXT">
    <p:spTree>
      <p:nvGrpSpPr>
        <p:cNvPr id="1" name="Shape 78"/>
        <p:cNvGrpSpPr/>
        <p:nvPr/>
      </p:nvGrpSpPr>
      <p:grpSpPr>
        <a:xfrm>
          <a:off x="0" y="0"/>
          <a:ext cx="0" cy="0"/>
          <a:chOff x="0" y="0"/>
          <a:chExt cx="0" cy="0"/>
        </a:xfrm>
      </p:grpSpPr>
      <p:sp>
        <p:nvSpPr>
          <p:cNvPr id="79" name="Google Shape;79;p31"/>
          <p:cNvSpPr txBox="1">
            <a:spLocks noGrp="1"/>
          </p:cNvSpPr>
          <p:nvPr>
            <p:ph type="title"/>
          </p:nvPr>
        </p:nvSpPr>
        <p:spPr>
          <a:xfrm rot="5400000">
            <a:off x="4732337" y="2171700"/>
            <a:ext cx="5851525" cy="20574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1"/>
          <p:cNvSpPr txBox="1">
            <a:spLocks noGrp="1"/>
          </p:cNvSpPr>
          <p:nvPr>
            <p:ph type="body" idx="1"/>
          </p:nvPr>
        </p:nvSpPr>
        <p:spPr>
          <a:xfrm rot="5400000">
            <a:off x="541338" y="190501"/>
            <a:ext cx="5851525"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1" name="Google Shape;81;p3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21"/>
        <p:cNvGrpSpPr/>
        <p:nvPr/>
      </p:nvGrpSpPr>
      <p:grpSpPr>
        <a:xfrm>
          <a:off x="0" y="0"/>
          <a:ext cx="0" cy="0"/>
          <a:chOff x="0" y="0"/>
          <a:chExt cx="0" cy="0"/>
        </a:xfrm>
      </p:grpSpPr>
      <p:sp>
        <p:nvSpPr>
          <p:cNvPr id="22" name="Google Shape;22;p22"/>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4000"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2"/>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00"/>
              </a:spcBef>
              <a:spcAft>
                <a:spcPts val="0"/>
              </a:spcAft>
              <a:buClr>
                <a:srgbClr val="888888"/>
              </a:buClr>
              <a:buSzPts val="2000"/>
              <a:buNone/>
              <a:defRPr sz="2000">
                <a:solidFill>
                  <a:srgbClr val="888888"/>
                </a:solidFill>
              </a:defRPr>
            </a:lvl1pPr>
            <a:lvl2pPr marL="914400" lvl="1" indent="-228600" algn="l">
              <a:lnSpc>
                <a:spcPct val="100000"/>
              </a:lnSpc>
              <a:spcBef>
                <a:spcPts val="360"/>
              </a:spcBef>
              <a:spcAft>
                <a:spcPts val="0"/>
              </a:spcAft>
              <a:buClr>
                <a:srgbClr val="888888"/>
              </a:buClr>
              <a:buSzPts val="1800"/>
              <a:buNone/>
              <a:defRPr sz="1800">
                <a:solidFill>
                  <a:srgbClr val="888888"/>
                </a:solidFill>
              </a:defRPr>
            </a:lvl2pPr>
            <a:lvl3pPr marL="1371600" lvl="2" indent="-228600" algn="l">
              <a:lnSpc>
                <a:spcPct val="100000"/>
              </a:lnSpc>
              <a:spcBef>
                <a:spcPts val="320"/>
              </a:spcBef>
              <a:spcAft>
                <a:spcPts val="0"/>
              </a:spcAft>
              <a:buClr>
                <a:srgbClr val="888888"/>
              </a:buClr>
              <a:buSzPts val="1600"/>
              <a:buNone/>
              <a:defRPr sz="1600">
                <a:solidFill>
                  <a:srgbClr val="888888"/>
                </a:solidFill>
              </a:defRPr>
            </a:lvl3pPr>
            <a:lvl4pPr marL="1828800" lvl="3" indent="-228600" algn="l">
              <a:lnSpc>
                <a:spcPct val="100000"/>
              </a:lnSpc>
              <a:spcBef>
                <a:spcPts val="280"/>
              </a:spcBef>
              <a:spcAft>
                <a:spcPts val="0"/>
              </a:spcAft>
              <a:buClr>
                <a:srgbClr val="888888"/>
              </a:buClr>
              <a:buSzPts val="1400"/>
              <a:buNone/>
              <a:defRPr sz="1400">
                <a:solidFill>
                  <a:srgbClr val="888888"/>
                </a:solidFill>
              </a:defRPr>
            </a:lvl4pPr>
            <a:lvl5pPr marL="2286000" lvl="4" indent="-228600" algn="l">
              <a:lnSpc>
                <a:spcPct val="100000"/>
              </a:lnSpc>
              <a:spcBef>
                <a:spcPts val="280"/>
              </a:spcBef>
              <a:spcAft>
                <a:spcPts val="0"/>
              </a:spcAft>
              <a:buClr>
                <a:srgbClr val="888888"/>
              </a:buClr>
              <a:buSzPts val="1400"/>
              <a:buNone/>
              <a:defRPr sz="1400">
                <a:solidFill>
                  <a:srgbClr val="888888"/>
                </a:solidFill>
              </a:defRPr>
            </a:lvl5pPr>
            <a:lvl6pPr marL="2743200" lvl="5" indent="-228600" algn="l">
              <a:lnSpc>
                <a:spcPct val="100000"/>
              </a:lnSpc>
              <a:spcBef>
                <a:spcPts val="280"/>
              </a:spcBef>
              <a:spcAft>
                <a:spcPts val="0"/>
              </a:spcAft>
              <a:buClr>
                <a:srgbClr val="888888"/>
              </a:buClr>
              <a:buSzPts val="1400"/>
              <a:buNone/>
              <a:defRPr sz="1400">
                <a:solidFill>
                  <a:srgbClr val="888888"/>
                </a:solidFill>
              </a:defRPr>
            </a:lvl6pPr>
            <a:lvl7pPr marL="3200400" lvl="6" indent="-228600" algn="l">
              <a:lnSpc>
                <a:spcPct val="100000"/>
              </a:lnSpc>
              <a:spcBef>
                <a:spcPts val="280"/>
              </a:spcBef>
              <a:spcAft>
                <a:spcPts val="0"/>
              </a:spcAft>
              <a:buClr>
                <a:srgbClr val="888888"/>
              </a:buClr>
              <a:buSzPts val="1400"/>
              <a:buNone/>
              <a:defRPr sz="1400">
                <a:solidFill>
                  <a:srgbClr val="888888"/>
                </a:solidFill>
              </a:defRPr>
            </a:lvl7pPr>
            <a:lvl8pPr marL="3657600" lvl="7" indent="-228600" algn="l">
              <a:lnSpc>
                <a:spcPct val="100000"/>
              </a:lnSpc>
              <a:spcBef>
                <a:spcPts val="280"/>
              </a:spcBef>
              <a:spcAft>
                <a:spcPts val="0"/>
              </a:spcAft>
              <a:buClr>
                <a:srgbClr val="888888"/>
              </a:buClr>
              <a:buSzPts val="1400"/>
              <a:buNone/>
              <a:defRPr sz="1400">
                <a:solidFill>
                  <a:srgbClr val="888888"/>
                </a:solidFill>
              </a:defRPr>
            </a:lvl8pPr>
            <a:lvl9pPr marL="4114800" lvl="8" indent="-228600" algn="l">
              <a:lnSpc>
                <a:spcPct val="100000"/>
              </a:lnSpc>
              <a:spcBef>
                <a:spcPts val="280"/>
              </a:spcBef>
              <a:spcAft>
                <a:spcPts val="0"/>
              </a:spcAft>
              <a:buClr>
                <a:srgbClr val="888888"/>
              </a:buClr>
              <a:buSzPts val="1400"/>
              <a:buNone/>
              <a:defRPr sz="1400">
                <a:solidFill>
                  <a:srgbClr val="888888"/>
                </a:solidFill>
              </a:defRPr>
            </a:lvl9pPr>
          </a:lstStyle>
          <a:p>
            <a:endParaRPr/>
          </a:p>
        </p:txBody>
      </p:sp>
      <p:sp>
        <p:nvSpPr>
          <p:cNvPr id="24" name="Google Shape;24;p2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7"/>
        <p:cNvGrpSpPr/>
        <p:nvPr/>
      </p:nvGrpSpPr>
      <p:grpSpPr>
        <a:xfrm>
          <a:off x="0" y="0"/>
          <a:ext cx="0" cy="0"/>
          <a:chOff x="0" y="0"/>
          <a:chExt cx="0" cy="0"/>
        </a:xfrm>
      </p:grpSpPr>
      <p:sp>
        <p:nvSpPr>
          <p:cNvPr id="28" name="Google Shape;28;p2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a:endParaRPr/>
          </a:p>
        </p:txBody>
      </p:sp>
      <p:sp>
        <p:nvSpPr>
          <p:cNvPr id="30" name="Google Shape;30;p2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2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_OBJECTS"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4"/>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6" name="Google Shape;36;p24"/>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37" name="Google Shape;37;p2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_OBJECTS_WITH_TEXT" type="twoTxTwoObj">
  <p:cSld name="TWO_OBJECTS_WITH_TEXT">
    <p:spTree>
      <p:nvGrpSpPr>
        <p:cNvPr id="1" name="Shape 40"/>
        <p:cNvGrpSpPr/>
        <p:nvPr/>
      </p:nvGrpSpPr>
      <p:grpSpPr>
        <a:xfrm>
          <a:off x="0" y="0"/>
          <a:ext cx="0" cy="0"/>
          <a:chOff x="0" y="0"/>
          <a:chExt cx="0" cy="0"/>
        </a:xfrm>
      </p:grpSpPr>
      <p:sp>
        <p:nvSpPr>
          <p:cNvPr id="41" name="Google Shape;41;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5"/>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3" name="Google Shape;43;p25"/>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4" name="Google Shape;44;p25"/>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45" name="Google Shape;45;p25"/>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Char char="–"/>
              <a:defRPr sz="2000"/>
            </a:lvl2pPr>
            <a:lvl3pPr marL="1371600" lvl="2" indent="-342900" algn="l">
              <a:lnSpc>
                <a:spcPct val="100000"/>
              </a:lnSpc>
              <a:spcBef>
                <a:spcPts val="360"/>
              </a:spcBef>
              <a:spcAft>
                <a:spcPts val="0"/>
              </a:spcAft>
              <a:buClr>
                <a:schemeClr val="dk1"/>
              </a:buClr>
              <a:buSzPts val="1800"/>
              <a:buChar char="•"/>
              <a:defRPr sz="1800"/>
            </a:lvl3pPr>
            <a:lvl4pPr marL="1828800" lvl="3" indent="-330200" algn="l">
              <a:lnSpc>
                <a:spcPct val="100000"/>
              </a:lnSpc>
              <a:spcBef>
                <a:spcPts val="320"/>
              </a:spcBef>
              <a:spcAft>
                <a:spcPts val="0"/>
              </a:spcAft>
              <a:buClr>
                <a:schemeClr val="dk1"/>
              </a:buClr>
              <a:buSzPts val="1600"/>
              <a:buChar char="–"/>
              <a:defRPr sz="1600"/>
            </a:lvl4pPr>
            <a:lvl5pPr marL="2286000" lvl="4" indent="-330200" algn="l">
              <a:lnSpc>
                <a:spcPct val="100000"/>
              </a:lnSpc>
              <a:spcBef>
                <a:spcPts val="320"/>
              </a:spcBef>
              <a:spcAft>
                <a:spcPts val="0"/>
              </a:spcAft>
              <a:buClr>
                <a:schemeClr val="dk1"/>
              </a:buClr>
              <a:buSzPts val="1600"/>
              <a:buChar char="»"/>
              <a:defRPr sz="1600"/>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46" name="Google Shape;46;p2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49"/>
        <p:cNvGrpSpPr/>
        <p:nvPr/>
      </p:nvGrpSpPr>
      <p:grpSpPr>
        <a:xfrm>
          <a:off x="0" y="0"/>
          <a:ext cx="0" cy="0"/>
          <a:chOff x="0" y="0"/>
          <a:chExt cx="0" cy="0"/>
        </a:xfrm>
      </p:grpSpPr>
      <p:sp>
        <p:nvSpPr>
          <p:cNvPr id="50" name="Google Shape;50;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BJECT_WITH_CAPTION_TEXT" type="objTx">
  <p:cSld name="OBJECT_WITH_CAPTION_TEXT">
    <p:spTree>
      <p:nvGrpSpPr>
        <p:cNvPr id="1" name="Shape 58"/>
        <p:cNvGrpSpPr/>
        <p:nvPr/>
      </p:nvGrpSpPr>
      <p:grpSpPr>
        <a:xfrm>
          <a:off x="0" y="0"/>
          <a:ext cx="0" cy="0"/>
          <a:chOff x="0" y="0"/>
          <a:chExt cx="0" cy="0"/>
        </a:xfrm>
      </p:grpSpPr>
      <p:sp>
        <p:nvSpPr>
          <p:cNvPr id="59" name="Google Shape;59;p28"/>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8"/>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61" name="Google Shape;61;p28"/>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2" name="Google Shape;62;p2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_WITH_CAPTION_TEXT" type="picTx">
  <p:cSld name="PICTURE_WITH_CAPTION_TEXT">
    <p:spTree>
      <p:nvGrpSpPr>
        <p:cNvPr id="1" name="Shape 65"/>
        <p:cNvGrpSpPr/>
        <p:nvPr/>
      </p:nvGrpSpPr>
      <p:grpSpPr>
        <a:xfrm>
          <a:off x="0" y="0"/>
          <a:ext cx="0" cy="0"/>
          <a:chOff x="0" y="0"/>
          <a:chExt cx="0" cy="0"/>
        </a:xfrm>
      </p:grpSpPr>
      <p:sp>
        <p:nvSpPr>
          <p:cNvPr id="66" name="Google Shape;66;p29"/>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9"/>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100000"/>
              </a:lnSpc>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100000"/>
              </a:lnSpc>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9"/>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69" name="Google Shape;69;p2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0"/>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800"/>
              <a:buFont typeface="Arial"/>
              <a:buNone/>
              <a:defRPr sz="1800" b="1" i="0" u="none" strike="noStrike" cap="none">
                <a:solidFill>
                  <a:srgbClr val="FF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6bdc9461a3_0_0"/>
          <p:cNvSpPr txBox="1">
            <a:spLocks noGrp="1"/>
          </p:cNvSpPr>
          <p:nvPr>
            <p:ph type="sldNum" idx="12"/>
          </p:nvPr>
        </p:nvSpPr>
        <p:spPr>
          <a:xfrm>
            <a:off x="6553200" y="6356350"/>
            <a:ext cx="21336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1800"/>
              <a:buFont typeface="Arial"/>
              <a:buNone/>
            </a:pPr>
            <a:fld id="{00000000-1234-1234-1234-123412341234}" type="slidenum">
              <a:rPr lang="en-US"/>
              <a:t>1</a:t>
            </a:fld>
            <a:endParaRPr/>
          </a:p>
        </p:txBody>
      </p:sp>
      <p:sp>
        <p:nvSpPr>
          <p:cNvPr id="90" name="Google Shape;90;g6bdc9461a3_0_0"/>
          <p:cNvSpPr txBox="1"/>
          <p:nvPr/>
        </p:nvSpPr>
        <p:spPr>
          <a:xfrm>
            <a:off x="616450" y="308224"/>
            <a:ext cx="8356100" cy="6549775"/>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sng" strike="noStrike" cap="none" dirty="0">
                <a:solidFill>
                  <a:srgbClr val="000000"/>
                </a:solidFill>
                <a:latin typeface="Calibri"/>
                <a:ea typeface="Calibri"/>
                <a:cs typeface="Calibri"/>
                <a:sym typeface="Calibri"/>
              </a:rPr>
              <a:t>Lesson Overview</a:t>
            </a:r>
            <a:endParaRPr sz="2400" b="0" i="0" u="sng"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dirty="0">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AutoNum type="arabicPeriod"/>
            </a:pPr>
            <a:r>
              <a:rPr lang="en-US" sz="2300" dirty="0">
                <a:latin typeface="Calibri"/>
                <a:ea typeface="Calibri"/>
                <a:cs typeface="Calibri"/>
                <a:sym typeface="Calibri"/>
              </a:rPr>
              <a:t>Begin with the Stop &amp; Think -</a:t>
            </a:r>
            <a:r>
              <a:rPr lang="en-US" sz="2300" dirty="0">
                <a:solidFill>
                  <a:srgbClr val="C00000"/>
                </a:solidFill>
                <a:latin typeface="Calibri"/>
                <a:ea typeface="Calibri"/>
                <a:cs typeface="Calibri"/>
                <a:sym typeface="Calibri"/>
              </a:rPr>
              <a:t>3min</a:t>
            </a:r>
            <a:r>
              <a:rPr lang="en-US" sz="2300" dirty="0">
                <a:latin typeface="Calibri"/>
                <a:ea typeface="Calibri"/>
                <a:cs typeface="Calibri"/>
                <a:sym typeface="Calibri"/>
              </a:rPr>
              <a:t>. Have a brief discussion (no more than </a:t>
            </a:r>
            <a:r>
              <a:rPr lang="en-US" sz="2300" dirty="0">
                <a:solidFill>
                  <a:srgbClr val="C00000"/>
                </a:solidFill>
                <a:latin typeface="Calibri"/>
                <a:ea typeface="Calibri"/>
                <a:cs typeface="Calibri"/>
                <a:sym typeface="Calibri"/>
              </a:rPr>
              <a:t>5 min</a:t>
            </a:r>
            <a:r>
              <a:rPr lang="en-US" sz="2300" dirty="0">
                <a:latin typeface="Calibri"/>
                <a:ea typeface="Calibri"/>
                <a:cs typeface="Calibri"/>
                <a:sym typeface="Calibri"/>
              </a:rPr>
              <a:t>, just get 2-3 ideas out on the table)</a:t>
            </a:r>
          </a:p>
          <a:p>
            <a:pPr marL="457200" lvl="0" indent="-381000">
              <a:buSzPts val="2400"/>
              <a:buFont typeface="Calibri"/>
              <a:buAutoNum type="arabicPeriod"/>
            </a:pPr>
            <a:r>
              <a:rPr lang="en-US" sz="2300" dirty="0">
                <a:latin typeface="Calibri"/>
                <a:ea typeface="Calibri"/>
                <a:cs typeface="Calibri"/>
                <a:sym typeface="Calibri"/>
              </a:rPr>
              <a:t>Review-What we figured out and what we still don’t know </a:t>
            </a:r>
            <a:r>
              <a:rPr lang="en-US" sz="2300" dirty="0">
                <a:solidFill>
                  <a:srgbClr val="C00000"/>
                </a:solidFill>
                <a:latin typeface="Calibri"/>
                <a:ea typeface="Calibri"/>
                <a:cs typeface="Calibri"/>
                <a:sym typeface="Calibri"/>
              </a:rPr>
              <a:t>5min</a:t>
            </a:r>
            <a:r>
              <a:rPr lang="en-US" sz="2300" dirty="0">
                <a:latin typeface="Calibri"/>
                <a:ea typeface="Calibri"/>
                <a:cs typeface="Calibri"/>
                <a:sym typeface="Calibri"/>
              </a:rPr>
              <a:t>– No need for discussion just ask the question get a few ideas out and then move on. They should know this. Focus on thee questions for today.</a:t>
            </a:r>
          </a:p>
          <a:p>
            <a:pPr marL="457200" indent="-381000">
              <a:buSzPts val="2400"/>
              <a:buFont typeface="Calibri"/>
              <a:buAutoNum type="arabicPeriod"/>
            </a:pPr>
            <a:r>
              <a:rPr lang="en-US" sz="2300" dirty="0">
                <a:latin typeface="Calibri"/>
                <a:ea typeface="Calibri"/>
                <a:cs typeface="Calibri"/>
                <a:sym typeface="Calibri"/>
              </a:rPr>
              <a:t>Simulation on MEME </a:t>
            </a:r>
            <a:r>
              <a:rPr lang="en-US" sz="2300" dirty="0">
                <a:solidFill>
                  <a:srgbClr val="C00000"/>
                </a:solidFill>
                <a:latin typeface="Calibri"/>
                <a:ea typeface="Calibri"/>
                <a:cs typeface="Calibri"/>
                <a:sym typeface="Calibri"/>
              </a:rPr>
              <a:t>10min</a:t>
            </a:r>
            <a:r>
              <a:rPr lang="en-US" sz="2300" dirty="0">
                <a:latin typeface="Calibri"/>
                <a:ea typeface="Calibri"/>
                <a:cs typeface="Calibri"/>
                <a:sym typeface="Calibri"/>
              </a:rPr>
              <a:t>- Tell them that the goal today is to figure out the answer to: “why did the algae bloom?” using the simulation.</a:t>
            </a:r>
          </a:p>
          <a:p>
            <a:pPr marL="457200" marR="0" lvl="0" indent="-381000" algn="l" rtl="0">
              <a:lnSpc>
                <a:spcPct val="100000"/>
              </a:lnSpc>
              <a:spcBef>
                <a:spcPts val="0"/>
              </a:spcBef>
              <a:spcAft>
                <a:spcPts val="0"/>
              </a:spcAft>
              <a:buClr>
                <a:srgbClr val="000000"/>
              </a:buClr>
              <a:buSzPts val="2400"/>
              <a:buFont typeface="Calibri"/>
              <a:buAutoNum type="arabicPeriod"/>
            </a:pPr>
            <a:r>
              <a:rPr lang="en-US" sz="2300" b="0" i="0" u="none" strike="noStrike" cap="none" dirty="0">
                <a:solidFill>
                  <a:srgbClr val="000000"/>
                </a:solidFill>
                <a:latin typeface="Calibri"/>
                <a:ea typeface="Calibri"/>
                <a:cs typeface="Calibri"/>
                <a:sym typeface="Calibri"/>
              </a:rPr>
              <a:t>Discussion </a:t>
            </a:r>
            <a:r>
              <a:rPr lang="en-US" sz="2300" b="0" i="0" u="none" strike="noStrike" cap="none" dirty="0">
                <a:solidFill>
                  <a:srgbClr val="C00000"/>
                </a:solidFill>
                <a:latin typeface="Calibri"/>
                <a:ea typeface="Calibri"/>
                <a:cs typeface="Calibri"/>
                <a:sym typeface="Calibri"/>
              </a:rPr>
              <a:t>7min</a:t>
            </a:r>
            <a:r>
              <a:rPr lang="en-US" sz="2300" b="0" i="0" u="none" strike="noStrike" cap="none" dirty="0">
                <a:solidFill>
                  <a:srgbClr val="000000"/>
                </a:solidFill>
                <a:latin typeface="Calibri"/>
                <a:ea typeface="Calibri"/>
                <a:cs typeface="Calibri"/>
                <a:sym typeface="Calibri"/>
              </a:rPr>
              <a:t>– What have we learned from the simulation.</a:t>
            </a:r>
          </a:p>
          <a:p>
            <a:pPr marL="457200" indent="-381000">
              <a:buSzPts val="2400"/>
              <a:buFont typeface="Calibri"/>
              <a:buAutoNum type="arabicPeriod"/>
            </a:pPr>
            <a:r>
              <a:rPr lang="en-US" sz="2300" dirty="0">
                <a:latin typeface="Calibri"/>
                <a:ea typeface="Calibri"/>
                <a:cs typeface="Calibri"/>
                <a:sym typeface="Calibri"/>
              </a:rPr>
              <a:t>MEME Studies </a:t>
            </a:r>
            <a:r>
              <a:rPr lang="en-US" sz="2300" dirty="0">
                <a:solidFill>
                  <a:srgbClr val="C00000"/>
                </a:solidFill>
                <a:latin typeface="Calibri"/>
                <a:ea typeface="Calibri"/>
                <a:cs typeface="Calibri"/>
                <a:sym typeface="Calibri"/>
              </a:rPr>
              <a:t>15min</a:t>
            </a:r>
            <a:r>
              <a:rPr lang="en-US" sz="2300" dirty="0">
                <a:latin typeface="Calibri"/>
                <a:ea typeface="Calibri"/>
                <a:cs typeface="Calibri"/>
                <a:sym typeface="Calibri"/>
              </a:rPr>
              <a:t>-- have groups continue on MEME and work with the new resources (6 of them) that are studies.</a:t>
            </a:r>
          </a:p>
          <a:p>
            <a:pPr marL="457200" indent="-381000">
              <a:buSzPts val="2400"/>
              <a:buFont typeface="Calibri"/>
              <a:buAutoNum type="arabicPeriod"/>
            </a:pPr>
            <a:r>
              <a:rPr lang="en-US" sz="2300" dirty="0">
                <a:latin typeface="Calibri"/>
                <a:ea typeface="Calibri"/>
                <a:cs typeface="Calibri"/>
                <a:sym typeface="Calibri"/>
              </a:rPr>
              <a:t>Before you go </a:t>
            </a:r>
            <a:r>
              <a:rPr lang="en-US" sz="2300" dirty="0">
                <a:solidFill>
                  <a:srgbClr val="C00000"/>
                </a:solidFill>
                <a:latin typeface="Calibri"/>
                <a:ea typeface="Calibri"/>
                <a:cs typeface="Calibri"/>
                <a:sym typeface="Calibri"/>
              </a:rPr>
              <a:t>3min</a:t>
            </a:r>
            <a:r>
              <a:rPr lang="en-US" sz="2300" dirty="0">
                <a:latin typeface="Calibri"/>
                <a:ea typeface="Calibri"/>
                <a:cs typeface="Calibri"/>
                <a:sym typeface="Calibri"/>
              </a:rPr>
              <a:t>- if time permits. It’s similar (reversed) as the Stop &amp; Think</a:t>
            </a:r>
            <a:endParaRPr sz="2300" b="0" i="0" u="none" strike="noStrike" cap="none" dirty="0">
              <a:solidFill>
                <a:srgbClr val="000000"/>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2400"/>
              <a:buFont typeface="Arial"/>
              <a:buNone/>
            </a:pPr>
            <a:r>
              <a:rPr lang="en-US" sz="2300" b="0" i="0" u="none" strike="noStrike" cap="none" dirty="0">
                <a:solidFill>
                  <a:schemeClr val="accent1"/>
                </a:solidFill>
                <a:latin typeface="Calibri"/>
                <a:ea typeface="Calibri"/>
                <a:cs typeface="Calibri"/>
                <a:sym typeface="Calibri"/>
              </a:rPr>
              <a:t>Total time- 50 mins.</a:t>
            </a:r>
            <a:endParaRPr sz="2300" b="0" i="0" u="none" strike="noStrike" cap="none" dirty="0">
              <a:solidFill>
                <a:schemeClr val="accent1"/>
              </a:solidFill>
              <a:latin typeface="Calibri"/>
              <a:ea typeface="Calibri"/>
              <a:cs typeface="Calibri"/>
              <a:sym typeface="Calibri"/>
            </a:endParaRPr>
          </a:p>
        </p:txBody>
      </p:sp>
    </p:spTree>
    <p:extLst>
      <p:ext uri="{BB962C8B-B14F-4D97-AF65-F5344CB8AC3E}">
        <p14:creationId xmlns:p14="http://schemas.microsoft.com/office/powerpoint/2010/main" val="3621150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0"/>
          <p:cNvSpPr txBox="1"/>
          <p:nvPr/>
        </p:nvSpPr>
        <p:spPr>
          <a:xfrm>
            <a:off x="216000" y="370925"/>
            <a:ext cx="6850445"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Evidence Discussion</a:t>
            </a:r>
            <a:endParaRPr sz="4400" b="0" i="0" u="none" strike="noStrike" cap="none">
              <a:solidFill>
                <a:srgbClr val="FF0000"/>
              </a:solidFill>
              <a:latin typeface="Stardos Stencil"/>
              <a:ea typeface="Stardos Stencil"/>
              <a:cs typeface="Stardos Stencil"/>
              <a:sym typeface="Stardos Stencil"/>
            </a:endParaRPr>
          </a:p>
        </p:txBody>
      </p:sp>
      <p:sp>
        <p:nvSpPr>
          <p:cNvPr id="171" name="Google Shape;171;p10"/>
          <p:cNvSpPr txBox="1"/>
          <p:nvPr/>
        </p:nvSpPr>
        <p:spPr>
          <a:xfrm>
            <a:off x="216000" y="1231537"/>
            <a:ext cx="8470800" cy="5139828"/>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1200"/>
              </a:spcBef>
              <a:spcAft>
                <a:spcPts val="0"/>
              </a:spcAft>
              <a:buClr>
                <a:schemeClr val="dk1"/>
              </a:buClr>
              <a:buSzPts val="3600"/>
              <a:buFont typeface="Calibri"/>
              <a:buChar char="•"/>
            </a:pPr>
            <a:r>
              <a:rPr lang="en-US" sz="3600" b="0" i="0" u="none" strike="noStrike" cap="none">
                <a:solidFill>
                  <a:schemeClr val="dk1"/>
                </a:solidFill>
                <a:latin typeface="Calibri"/>
                <a:ea typeface="Calibri"/>
                <a:cs typeface="Calibri"/>
                <a:sym typeface="Calibri"/>
              </a:rPr>
              <a:t>Let’s think about the simulation from yesterday, and the scientific study in study Resource Y (Fertilizer and Algae)</a:t>
            </a:r>
            <a:endParaRPr sz="1400" b="0" i="0" u="none" strike="noStrike" cap="none">
              <a:solidFill>
                <a:srgbClr val="000000"/>
              </a:solidFill>
              <a:latin typeface="Arial"/>
              <a:ea typeface="Arial"/>
              <a:cs typeface="Arial"/>
              <a:sym typeface="Arial"/>
            </a:endParaRPr>
          </a:p>
          <a:p>
            <a:pPr marL="914400" marR="0" lvl="1" indent="-457200" algn="l" rtl="0">
              <a:lnSpc>
                <a:spcPct val="100000"/>
              </a:lnSpc>
              <a:spcBef>
                <a:spcPts val="1200"/>
              </a:spcBef>
              <a:spcAft>
                <a:spcPts val="0"/>
              </a:spcAft>
              <a:buClr>
                <a:schemeClr val="dk1"/>
              </a:buClr>
              <a:buSzPts val="3600"/>
              <a:buFont typeface="Calibri"/>
              <a:buChar char="•"/>
            </a:pPr>
            <a:r>
              <a:rPr lang="en-US" sz="3600" b="0" i="0" u="none" strike="noStrike" cap="none">
                <a:solidFill>
                  <a:schemeClr val="dk1"/>
                </a:solidFill>
                <a:latin typeface="Calibri"/>
                <a:ea typeface="Calibri"/>
                <a:cs typeface="Calibri"/>
                <a:sym typeface="Calibri"/>
              </a:rPr>
              <a:t>If a </a:t>
            </a:r>
            <a:r>
              <a:rPr lang="en-US" sz="3600" b="1" i="1" u="none" strike="noStrike" cap="none">
                <a:solidFill>
                  <a:schemeClr val="accent1"/>
                </a:solidFill>
                <a:latin typeface="Calibri"/>
                <a:ea typeface="Calibri"/>
                <a:cs typeface="Calibri"/>
                <a:sym typeface="Calibri"/>
              </a:rPr>
              <a:t>scientific study</a:t>
            </a:r>
            <a:r>
              <a:rPr lang="en-US" sz="3600" b="0" i="0" u="none" strike="noStrike" cap="none">
                <a:solidFill>
                  <a:schemeClr val="dk1"/>
                </a:solidFill>
                <a:latin typeface="Calibri"/>
                <a:ea typeface="Calibri"/>
                <a:cs typeface="Calibri"/>
                <a:sym typeface="Calibri"/>
              </a:rPr>
              <a:t> contradicts your model, what should you do?</a:t>
            </a:r>
            <a:endParaRPr sz="1400" b="0" i="0" u="none" strike="noStrike" cap="none">
              <a:solidFill>
                <a:srgbClr val="000000"/>
              </a:solidFill>
              <a:latin typeface="Arial"/>
              <a:ea typeface="Arial"/>
              <a:cs typeface="Arial"/>
              <a:sym typeface="Arial"/>
            </a:endParaRPr>
          </a:p>
          <a:p>
            <a:pPr marL="914400" marR="0" lvl="1" indent="-457200" algn="l" rtl="0">
              <a:lnSpc>
                <a:spcPct val="100000"/>
              </a:lnSpc>
              <a:spcBef>
                <a:spcPts val="1200"/>
              </a:spcBef>
              <a:spcAft>
                <a:spcPts val="0"/>
              </a:spcAft>
              <a:buClr>
                <a:schemeClr val="dk1"/>
              </a:buClr>
              <a:buSzPts val="3600"/>
              <a:buFont typeface="Calibri"/>
              <a:buChar char="•"/>
            </a:pPr>
            <a:r>
              <a:rPr lang="en-US" sz="3600" b="0" i="0" u="none" strike="noStrike" cap="none">
                <a:solidFill>
                  <a:schemeClr val="dk1"/>
                </a:solidFill>
                <a:latin typeface="Calibri"/>
                <a:ea typeface="Calibri"/>
                <a:cs typeface="Calibri"/>
                <a:sym typeface="Calibri"/>
              </a:rPr>
              <a:t>If a </a:t>
            </a:r>
            <a:r>
              <a:rPr lang="en-US" sz="3600" b="1" i="1" u="none" strike="noStrike" cap="none">
                <a:solidFill>
                  <a:schemeClr val="accent3"/>
                </a:solidFill>
                <a:latin typeface="Calibri"/>
                <a:ea typeface="Calibri"/>
                <a:cs typeface="Calibri"/>
                <a:sym typeface="Calibri"/>
              </a:rPr>
              <a:t>simulation</a:t>
            </a:r>
            <a:r>
              <a:rPr lang="en-US" sz="3600" b="0" i="0" u="none" strike="noStrike" cap="none">
                <a:solidFill>
                  <a:schemeClr val="dk1"/>
                </a:solidFill>
                <a:latin typeface="Calibri"/>
                <a:ea typeface="Calibri"/>
                <a:cs typeface="Calibri"/>
                <a:sym typeface="Calibri"/>
              </a:rPr>
              <a:t> contradicts your model, what should you do?</a:t>
            </a:r>
            <a:endParaRPr sz="1400" b="0" i="0" u="none" strike="noStrike" cap="none">
              <a:solidFill>
                <a:srgbClr val="000000"/>
              </a:solidFill>
              <a:latin typeface="Arial"/>
              <a:ea typeface="Arial"/>
              <a:cs typeface="Arial"/>
              <a:sym typeface="Arial"/>
            </a:endParaRPr>
          </a:p>
          <a:p>
            <a:pPr marL="914400" marR="0" lvl="1" indent="-228600" algn="l" rtl="0">
              <a:lnSpc>
                <a:spcPct val="100000"/>
              </a:lnSpc>
              <a:spcBef>
                <a:spcPts val="1200"/>
              </a:spcBef>
              <a:spcAft>
                <a:spcPts val="0"/>
              </a:spcAft>
              <a:buClr>
                <a:schemeClr val="dk1"/>
              </a:buClr>
              <a:buSzPts val="3600"/>
              <a:buFont typeface="Calibri"/>
              <a:buNone/>
            </a:pPr>
            <a:endParaRPr sz="3600" b="0" i="0" u="none" strike="noStrike" cap="none">
              <a:solidFill>
                <a:schemeClr val="dk1"/>
              </a:solidFill>
              <a:latin typeface="Calibri"/>
              <a:ea typeface="Calibri"/>
              <a:cs typeface="Calibri"/>
              <a:sym typeface="Calibri"/>
            </a:endParaRPr>
          </a:p>
        </p:txBody>
      </p:sp>
      <p:sp>
        <p:nvSpPr>
          <p:cNvPr id="172" name="Google Shape;172;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1800"/>
              <a:buFont typeface="Calibri"/>
              <a:buNone/>
            </a:pPr>
            <a:fld id="{00000000-1234-1234-1234-123412341234}" type="slidenum">
              <a:rPr lang="en-US"/>
              <a:t>10</a:t>
            </a:fld>
            <a:endParaRPr/>
          </a:p>
        </p:txBody>
      </p:sp>
      <p:pic>
        <p:nvPicPr>
          <p:cNvPr id="3" name="Picture 2" descr="Diagram&#10;&#10;Description automatically generated">
            <a:extLst>
              <a:ext uri="{FF2B5EF4-FFF2-40B4-BE49-F238E27FC236}">
                <a16:creationId xmlns:a16="http://schemas.microsoft.com/office/drawing/2014/main" id="{2453809F-5483-EE42-97C7-DD6111EE647D}"/>
              </a:ext>
            </a:extLst>
          </p:cNvPr>
          <p:cNvPicPr>
            <a:picLocks noChangeAspect="1"/>
          </p:cNvPicPr>
          <p:nvPr/>
        </p:nvPicPr>
        <p:blipFill>
          <a:blip r:embed="rId3"/>
          <a:stretch>
            <a:fillRect/>
          </a:stretch>
        </p:blipFill>
        <p:spPr>
          <a:xfrm>
            <a:off x="7443355" y="60325"/>
            <a:ext cx="1600200" cy="1270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6000"/>
              <a:buFont typeface="Calibri"/>
              <a:buNone/>
            </a:pPr>
            <a:r>
              <a:rPr lang="en-US" sz="6000" dirty="0"/>
              <a:t>LESSON 4 - DAY 2</a:t>
            </a:r>
            <a:endParaRPr dirty="0"/>
          </a:p>
        </p:txBody>
      </p:sp>
      <p:sp>
        <p:nvSpPr>
          <p:cNvPr id="155" name="Google Shape;155;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1940690" y="747730"/>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800000"/>
              </a:buClr>
              <a:buSzPts val="4000"/>
              <a:buFont typeface="Calibri"/>
              <a:buNone/>
            </a:pPr>
            <a:r>
              <a:rPr lang="en-US" sz="4000" b="1">
                <a:solidFill>
                  <a:srgbClr val="800000"/>
                </a:solidFill>
              </a:rPr>
              <a:t>STOP &amp; THINK!</a:t>
            </a:r>
            <a:endParaRPr/>
          </a:p>
        </p:txBody>
      </p:sp>
      <p:sp>
        <p:nvSpPr>
          <p:cNvPr id="162" name="Google Shape;162;p9"/>
          <p:cNvSpPr txBox="1">
            <a:spLocks noGrp="1"/>
          </p:cNvSpPr>
          <p:nvPr>
            <p:ph type="body" idx="1"/>
          </p:nvPr>
        </p:nvSpPr>
        <p:spPr>
          <a:xfrm>
            <a:off x="3968873" y="1876631"/>
            <a:ext cx="4717927" cy="45259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None/>
            </a:pPr>
            <a:r>
              <a:rPr lang="en-US" sz="4000" dirty="0"/>
              <a:t>What is something that you can learn from a scientific study but that you can’t learn from a simulation?</a:t>
            </a:r>
            <a:endParaRPr sz="4400" dirty="0"/>
          </a:p>
        </p:txBody>
      </p:sp>
      <p:sp>
        <p:nvSpPr>
          <p:cNvPr id="163" name="Google Shape;163;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3</a:t>
            </a:fld>
            <a:endParaRPr/>
          </a:p>
        </p:txBody>
      </p:sp>
      <p:sp>
        <p:nvSpPr>
          <p:cNvPr id="164" name="Google Shape;164;p9"/>
          <p:cNvSpPr/>
          <p:nvPr/>
        </p:nvSpPr>
        <p:spPr>
          <a:xfrm>
            <a:off x="228600" y="747730"/>
            <a:ext cx="3298371" cy="5411994"/>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Grab </a:t>
            </a:r>
            <a:r>
              <a:rPr lang="en-US" sz="2800" b="1" i="0" u="sng" strike="noStrike" cap="none">
                <a:solidFill>
                  <a:schemeClr val="lt1"/>
                </a:solidFill>
                <a:latin typeface="Calibri"/>
                <a:ea typeface="Calibri"/>
                <a:cs typeface="Calibri"/>
                <a:sym typeface="Calibri"/>
              </a:rPr>
              <a:t>handout 2</a:t>
            </a:r>
            <a:r>
              <a:rPr lang="en-US" sz="2800" b="0" i="0" u="none" strike="noStrike" cap="none">
                <a:solidFill>
                  <a:schemeClr val="lt1"/>
                </a:solidFill>
                <a:latin typeface="Calibri"/>
                <a:ea typeface="Calibri"/>
                <a:cs typeface="Calibri"/>
                <a:sym typeface="Calibri"/>
              </a:rPr>
              <a:t> and put your name and information on the top of the first page.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2800"/>
              <a:buFont typeface="Noto Sans Symbols"/>
              <a:buNone/>
            </a:pPr>
            <a:endParaRPr sz="2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Complete the </a:t>
            </a:r>
            <a:r>
              <a:rPr lang="en-US" sz="2800" b="1" i="0" u="sng" strike="noStrike" cap="none">
                <a:solidFill>
                  <a:schemeClr val="lt1"/>
                </a:solidFill>
                <a:latin typeface="Calibri"/>
                <a:ea typeface="Calibri"/>
                <a:cs typeface="Calibri"/>
                <a:sym typeface="Calibri"/>
              </a:rPr>
              <a:t>STOP &amp; THINK! </a:t>
            </a:r>
            <a:r>
              <a:rPr lang="en-US" sz="2800" b="0" i="0" u="none" strike="noStrike" cap="none">
                <a:solidFill>
                  <a:schemeClr val="lt1"/>
                </a:solidFill>
                <a:latin typeface="Calibri"/>
                <a:ea typeface="Calibri"/>
                <a:cs typeface="Calibri"/>
                <a:sym typeface="Calibri"/>
              </a:rPr>
              <a:t>question on the first page</a:t>
            </a:r>
            <a:r>
              <a:rPr lang="en-US" sz="36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1" name="Google Shape;111;p4"/>
          <p:cNvSpPr txBox="1"/>
          <p:nvPr/>
        </p:nvSpPr>
        <p:spPr>
          <a:xfrm>
            <a:off x="464737" y="177263"/>
            <a:ext cx="6781883"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3600" b="1" i="0" u="none" strike="noStrike" cap="none" dirty="0">
                <a:solidFill>
                  <a:srgbClr val="1F497D"/>
                </a:solidFill>
                <a:latin typeface="Calibri"/>
                <a:ea typeface="Calibri"/>
                <a:cs typeface="Calibri"/>
                <a:sym typeface="Calibri"/>
              </a:rPr>
              <a:t>What have we figured about why the fish dying</a:t>
            </a:r>
            <a:r>
              <a:rPr lang="en-US" sz="3600" b="1" i="0" u="none" strike="noStrike" cap="none" dirty="0">
                <a:solidFill>
                  <a:schemeClr val="dk2"/>
                </a:solidFill>
                <a:latin typeface="Calibri"/>
                <a:ea typeface="Calibri"/>
                <a:cs typeface="Calibri"/>
                <a:sym typeface="Calibri"/>
              </a:rPr>
              <a:t>?</a:t>
            </a:r>
            <a:endParaRPr sz="3600" b="0" i="0" u="none" strike="noStrike" cap="none" dirty="0">
              <a:solidFill>
                <a:srgbClr val="FF0000"/>
              </a:solidFill>
              <a:latin typeface="Stardos Stencil"/>
              <a:ea typeface="Stardos Stencil"/>
              <a:cs typeface="Stardos Stencil"/>
              <a:sym typeface="Stardos Stencil"/>
            </a:endParaRPr>
          </a:p>
        </p:txBody>
      </p:sp>
      <p:sp>
        <p:nvSpPr>
          <p:cNvPr id="112" name="Google Shape;112;p4"/>
          <p:cNvSpPr txBox="1"/>
          <p:nvPr/>
        </p:nvSpPr>
        <p:spPr>
          <a:xfrm>
            <a:off x="196800" y="1616631"/>
            <a:ext cx="8810039" cy="3139281"/>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600"/>
              </a:spcBef>
              <a:spcAft>
                <a:spcPts val="600"/>
              </a:spcAft>
              <a:buClr>
                <a:schemeClr val="dk1"/>
              </a:buClr>
              <a:buSzPts val="3600"/>
              <a:buFont typeface="Arial"/>
              <a:buChar char="•"/>
            </a:pPr>
            <a:r>
              <a:rPr lang="en-US" sz="2800" b="1" i="0" u="none" strike="noStrike" cap="none" dirty="0">
                <a:solidFill>
                  <a:schemeClr val="dk1"/>
                </a:solidFill>
                <a:latin typeface="Calibri" panose="020F0502020204030204" pitchFamily="34" charset="0"/>
                <a:ea typeface="Calibri"/>
                <a:cs typeface="Calibri" panose="020F0502020204030204" pitchFamily="34" charset="0"/>
                <a:sym typeface="Calibri"/>
              </a:rPr>
              <a:t>Decomposers</a:t>
            </a:r>
            <a:r>
              <a:rPr lang="en-US" sz="2800" b="0" i="0" u="none" strike="noStrike" cap="none" dirty="0">
                <a:solidFill>
                  <a:schemeClr val="dk1"/>
                </a:solidFill>
                <a:latin typeface="Calibri" panose="020F0502020204030204" pitchFamily="34" charset="0"/>
                <a:ea typeface="Calibri"/>
                <a:cs typeface="Calibri" panose="020F0502020204030204" pitchFamily="34" charset="0"/>
                <a:sym typeface="Calibri"/>
              </a:rPr>
              <a:t> </a:t>
            </a:r>
            <a:r>
              <a:rPr lang="en-US" sz="2800" b="1" i="0" u="none" strike="noStrike" cap="none" dirty="0">
                <a:solidFill>
                  <a:schemeClr val="dk1"/>
                </a:solidFill>
                <a:latin typeface="Calibri" panose="020F0502020204030204" pitchFamily="34" charset="0"/>
                <a:ea typeface="Calibri"/>
                <a:cs typeface="Calibri" panose="020F0502020204030204" pitchFamily="34" charset="0"/>
                <a:sym typeface="Calibri"/>
              </a:rPr>
              <a:t>use up air </a:t>
            </a:r>
            <a:r>
              <a:rPr lang="en-US" sz="2800" b="0" i="0" u="none" strike="noStrike" cap="none" dirty="0">
                <a:solidFill>
                  <a:schemeClr val="dk1"/>
                </a:solidFill>
                <a:latin typeface="Calibri" panose="020F0502020204030204" pitchFamily="34" charset="0"/>
                <a:ea typeface="Calibri"/>
                <a:cs typeface="Calibri" panose="020F0502020204030204" pitchFamily="34" charset="0"/>
                <a:sym typeface="Calibri"/>
              </a:rPr>
              <a:t>when breaking down dead matter. The more decomposers the less air.</a:t>
            </a:r>
          </a:p>
          <a:p>
            <a:pPr marL="457200" marR="0" lvl="0" indent="-457200" algn="l" rtl="0">
              <a:lnSpc>
                <a:spcPct val="100000"/>
              </a:lnSpc>
              <a:spcBef>
                <a:spcPts val="600"/>
              </a:spcBef>
              <a:spcAft>
                <a:spcPts val="600"/>
              </a:spcAft>
              <a:buClr>
                <a:schemeClr val="dk1"/>
              </a:buClr>
              <a:buSzPts val="3600"/>
              <a:buFont typeface="Arial"/>
              <a:buChar char="•"/>
            </a:pPr>
            <a:r>
              <a:rPr lang="en-US" sz="2800" dirty="0">
                <a:solidFill>
                  <a:schemeClr val="dk1"/>
                </a:solidFill>
                <a:latin typeface="Calibri" panose="020F0502020204030204" pitchFamily="34" charset="0"/>
                <a:cs typeface="Calibri" panose="020F0502020204030204" pitchFamily="34" charset="0"/>
                <a:sym typeface="Calibri"/>
              </a:rPr>
              <a:t>After the algae bloomed there was </a:t>
            </a:r>
            <a:r>
              <a:rPr lang="en-US" sz="2800" b="1" dirty="0">
                <a:solidFill>
                  <a:schemeClr val="dk1"/>
                </a:solidFill>
                <a:latin typeface="Calibri" panose="020F0502020204030204" pitchFamily="34" charset="0"/>
                <a:cs typeface="Calibri" panose="020F0502020204030204" pitchFamily="34" charset="0"/>
                <a:sym typeface="Calibri"/>
              </a:rPr>
              <a:t>a lot of dead matter</a:t>
            </a:r>
            <a:r>
              <a:rPr lang="en-US" sz="2800" dirty="0">
                <a:solidFill>
                  <a:schemeClr val="dk1"/>
                </a:solidFill>
                <a:latin typeface="Calibri" panose="020F0502020204030204" pitchFamily="34" charset="0"/>
                <a:cs typeface="Calibri" panose="020F0502020204030204" pitchFamily="34" charset="0"/>
                <a:sym typeface="Calibri"/>
              </a:rPr>
              <a:t> all of a sudden and</a:t>
            </a:r>
            <a:r>
              <a:rPr lang="en-US" sz="2800" dirty="0">
                <a:latin typeface="Calibri" panose="020F0502020204030204" pitchFamily="34" charset="0"/>
                <a:cs typeface="Calibri" panose="020F0502020204030204" pitchFamily="34" charset="0"/>
              </a:rPr>
              <a:t> this </a:t>
            </a:r>
            <a:r>
              <a:rPr lang="en-US" sz="2800" b="0" i="0" u="none" strike="noStrike" cap="none" dirty="0">
                <a:solidFill>
                  <a:schemeClr val="dk1"/>
                </a:solidFill>
                <a:latin typeface="Calibri" panose="020F0502020204030204" pitchFamily="34" charset="0"/>
                <a:ea typeface="Calibri"/>
                <a:cs typeface="Calibri" panose="020F0502020204030204" pitchFamily="34" charset="0"/>
                <a:sym typeface="Calibri"/>
              </a:rPr>
              <a:t>allowed decomposers to </a:t>
            </a:r>
            <a:r>
              <a:rPr lang="en-US" sz="2800" b="1" i="0" u="none" strike="noStrike" cap="none" dirty="0">
                <a:solidFill>
                  <a:schemeClr val="dk1"/>
                </a:solidFill>
                <a:latin typeface="Calibri" panose="020F0502020204030204" pitchFamily="34" charset="0"/>
                <a:ea typeface="Calibri"/>
                <a:cs typeface="Calibri" panose="020F0502020204030204" pitchFamily="34" charset="0"/>
                <a:sym typeface="Calibri"/>
              </a:rPr>
              <a:t>grow and multiply. </a:t>
            </a:r>
            <a:endParaRPr lang="en-US" sz="2800" b="0"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457200" marR="0" lvl="0" indent="-457200" algn="l" rtl="0">
              <a:lnSpc>
                <a:spcPct val="100000"/>
              </a:lnSpc>
              <a:spcBef>
                <a:spcPts val="600"/>
              </a:spcBef>
              <a:spcAft>
                <a:spcPts val="600"/>
              </a:spcAft>
              <a:buClr>
                <a:schemeClr val="dk1"/>
              </a:buClr>
              <a:buSzPts val="3600"/>
              <a:buFont typeface="Arial"/>
              <a:buChar char="•"/>
            </a:pPr>
            <a:r>
              <a:rPr lang="en-US" sz="2800" dirty="0">
                <a:solidFill>
                  <a:schemeClr val="dk1"/>
                </a:solidFill>
                <a:latin typeface="Calibri" panose="020F0502020204030204" pitchFamily="34" charset="0"/>
                <a:cs typeface="Calibri" panose="020F0502020204030204" pitchFamily="34" charset="0"/>
                <a:sym typeface="Calibri"/>
              </a:rPr>
              <a:t>The more decomposers the less dissolved air.</a:t>
            </a:r>
          </a:p>
        </p:txBody>
      </p:sp>
      <p:sp>
        <p:nvSpPr>
          <p:cNvPr id="113" name="Google Shape;113;p4"/>
          <p:cNvSpPr txBox="1">
            <a:spLocks noGrp="1"/>
          </p:cNvSpPr>
          <p:nvPr>
            <p:ph type="sldNum" idx="12"/>
          </p:nvPr>
        </p:nvSpPr>
        <p:spPr>
          <a:xfrm>
            <a:off x="8309610" y="6356350"/>
            <a:ext cx="37719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4</a:t>
            </a:fld>
            <a:endParaRPr dirty="0"/>
          </a:p>
        </p:txBody>
      </p:sp>
      <p:pic>
        <p:nvPicPr>
          <p:cNvPr id="9" name="Google Shape;110;p4">
            <a:extLst>
              <a:ext uri="{FF2B5EF4-FFF2-40B4-BE49-F238E27FC236}">
                <a16:creationId xmlns:a16="http://schemas.microsoft.com/office/drawing/2014/main" id="{FEE541DD-B474-0249-8A94-3F828697D064}"/>
              </a:ext>
            </a:extLst>
          </p:cNvPr>
          <p:cNvPicPr preferRelativeResize="0"/>
          <p:nvPr/>
        </p:nvPicPr>
        <p:blipFill rotWithShape="1">
          <a:blip r:embed="rId3">
            <a:alphaModFix/>
          </a:blip>
          <a:srcRect/>
          <a:stretch/>
        </p:blipFill>
        <p:spPr>
          <a:xfrm>
            <a:off x="7360242" y="128043"/>
            <a:ext cx="1319021" cy="1298728"/>
          </a:xfrm>
          <a:prstGeom prst="rect">
            <a:avLst/>
          </a:prstGeom>
          <a:noFill/>
          <a:ln>
            <a:noFill/>
          </a:ln>
        </p:spPr>
      </p:pic>
      <p:pic>
        <p:nvPicPr>
          <p:cNvPr id="7" name="Google Shape;114;p4" descr="A picture containing room  Description automatically generated">
            <a:extLst>
              <a:ext uri="{FF2B5EF4-FFF2-40B4-BE49-F238E27FC236}">
                <a16:creationId xmlns:a16="http://schemas.microsoft.com/office/drawing/2014/main" id="{FEDD4265-1D93-8D40-84A9-8E7AB070BB0C}"/>
              </a:ext>
            </a:extLst>
          </p:cNvPr>
          <p:cNvPicPr preferRelativeResize="0"/>
          <p:nvPr/>
        </p:nvPicPr>
        <p:blipFill rotWithShape="1">
          <a:blip r:embed="rId4">
            <a:alphaModFix/>
          </a:blip>
          <a:srcRect/>
          <a:stretch/>
        </p:blipFill>
        <p:spPr>
          <a:xfrm>
            <a:off x="356820" y="4994992"/>
            <a:ext cx="1685268" cy="1009329"/>
          </a:xfrm>
          <a:prstGeom prst="rect">
            <a:avLst/>
          </a:prstGeom>
          <a:noFill/>
          <a:ln>
            <a:noFill/>
          </a:ln>
        </p:spPr>
      </p:pic>
      <p:sp>
        <p:nvSpPr>
          <p:cNvPr id="2" name="TextBox 1">
            <a:extLst>
              <a:ext uri="{FF2B5EF4-FFF2-40B4-BE49-F238E27FC236}">
                <a16:creationId xmlns:a16="http://schemas.microsoft.com/office/drawing/2014/main" id="{FD79F15D-2958-474E-B2F7-FE18068DB83B}"/>
              </a:ext>
            </a:extLst>
          </p:cNvPr>
          <p:cNvSpPr txBox="1"/>
          <p:nvPr/>
        </p:nvSpPr>
        <p:spPr>
          <a:xfrm>
            <a:off x="2092113" y="5026872"/>
            <a:ext cx="6695067" cy="1661993"/>
          </a:xfrm>
          <a:prstGeom prst="rect">
            <a:avLst/>
          </a:prstGeom>
          <a:noFill/>
        </p:spPr>
        <p:txBody>
          <a:bodyPr wrap="square" rtlCol="0">
            <a:spAutoFit/>
          </a:bodyPr>
          <a:lstStyle/>
          <a:p>
            <a:r>
              <a:rPr lang="en-US" sz="3200" b="1" dirty="0">
                <a:solidFill>
                  <a:srgbClr val="1F497D"/>
                </a:solidFill>
                <a:latin typeface="Calibri" panose="020F0502020204030204" pitchFamily="34" charset="0"/>
                <a:cs typeface="Calibri" panose="020F0502020204030204" pitchFamily="34" charset="0"/>
                <a:sym typeface="Calibri"/>
              </a:rPr>
              <a:t>Our question today: </a:t>
            </a:r>
            <a:r>
              <a:rPr lang="en-US" sz="2800" dirty="0">
                <a:solidFill>
                  <a:schemeClr val="dk1"/>
                </a:solidFill>
                <a:latin typeface="Calibri" panose="020F0502020204030204" pitchFamily="34" charset="0"/>
                <a:cs typeface="Calibri" panose="020F0502020204030204" pitchFamily="34" charset="0"/>
                <a:sym typeface="Calibri"/>
              </a:rPr>
              <a:t>Why </a:t>
            </a:r>
            <a:r>
              <a:rPr lang="en-US" sz="2800" dirty="0">
                <a:solidFill>
                  <a:schemeClr val="dk1"/>
                </a:solidFill>
                <a:latin typeface="Calibri"/>
                <a:ea typeface="Calibri"/>
                <a:cs typeface="Calibri"/>
                <a:sym typeface="Calibri"/>
              </a:rPr>
              <a:t>was there so much algae all of a sudden? </a:t>
            </a:r>
            <a:r>
              <a:rPr lang="en-US" sz="2800" b="1" dirty="0">
                <a:solidFill>
                  <a:schemeClr val="dk1"/>
                </a:solidFill>
                <a:latin typeface="Calibri"/>
                <a:ea typeface="Calibri"/>
                <a:cs typeface="Calibri"/>
                <a:sym typeface="Calibri"/>
              </a:rPr>
              <a:t>What causes algae to bloom</a:t>
            </a:r>
            <a:r>
              <a:rPr lang="en-US" sz="2800" dirty="0">
                <a:solidFill>
                  <a:schemeClr val="dk1"/>
                </a:solidFill>
                <a:latin typeface="Calibri"/>
                <a:ea typeface="Calibri"/>
                <a:cs typeface="Calibri"/>
                <a:sym typeface="Calibri"/>
              </a:rPr>
              <a:t>?</a:t>
            </a:r>
          </a:p>
          <a:p>
            <a:endParaRPr lang="en-US" dirty="0"/>
          </a:p>
        </p:txBody>
      </p:sp>
    </p:spTree>
    <p:extLst>
      <p:ext uri="{BB962C8B-B14F-4D97-AF65-F5344CB8AC3E}">
        <p14:creationId xmlns:p14="http://schemas.microsoft.com/office/powerpoint/2010/main" val="38391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blinds(horizontal)">
                                      <p:cBhvr>
                                        <p:cTn id="7" dur="500"/>
                                        <p:tgtEl>
                                          <p:spTgt spid="1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1"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blinds(horizontal)">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blinds(horizontal)">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3162315" y="432241"/>
            <a:ext cx="5273775" cy="577125"/>
          </a:xfrm>
          <a:prstGeom prst="rect">
            <a:avLst/>
          </a:prstGeom>
          <a:noFill/>
          <a:ln>
            <a:noFill/>
          </a:ln>
        </p:spPr>
        <p:txBody>
          <a:bodyPr spcFirstLastPara="1" wrap="square" lIns="68569" tIns="34275" rIns="68569" bIns="34275" anchor="t" anchorCtr="0">
            <a:noAutofit/>
          </a:bodyPr>
          <a:lstStyle/>
          <a:p>
            <a:pPr>
              <a:buSzPts val="4400"/>
            </a:pPr>
            <a:r>
              <a:rPr lang="en-US" sz="4400" b="1" dirty="0">
                <a:solidFill>
                  <a:schemeClr val="dk2"/>
                </a:solidFill>
                <a:latin typeface="Calibri"/>
                <a:ea typeface="Calibri"/>
                <a:cs typeface="Calibri"/>
                <a:sym typeface="Calibri"/>
              </a:rPr>
              <a:t>Simulation</a:t>
            </a:r>
            <a:endParaRPr sz="4400" dirty="0">
              <a:solidFill>
                <a:srgbClr val="FF0000"/>
              </a:solidFill>
              <a:latin typeface="Stardos Stencil"/>
              <a:ea typeface="Stardos Stencil"/>
              <a:cs typeface="Stardos Stencil"/>
              <a:sym typeface="Stardos Stencil"/>
            </a:endParaRPr>
          </a:p>
        </p:txBody>
      </p:sp>
      <p:sp>
        <p:nvSpPr>
          <p:cNvPr id="121" name="Google Shape;121;p4"/>
          <p:cNvSpPr txBox="1"/>
          <p:nvPr/>
        </p:nvSpPr>
        <p:spPr>
          <a:xfrm>
            <a:off x="418688" y="2496757"/>
            <a:ext cx="8725312" cy="2079963"/>
          </a:xfrm>
          <a:prstGeom prst="rect">
            <a:avLst/>
          </a:prstGeom>
          <a:noFill/>
          <a:ln>
            <a:noFill/>
          </a:ln>
        </p:spPr>
        <p:txBody>
          <a:bodyPr spcFirstLastPara="1" wrap="square" lIns="68569" tIns="34275" rIns="68569" bIns="34275" anchor="t" anchorCtr="0">
            <a:noAutofit/>
          </a:bodyPr>
          <a:lstStyle/>
          <a:p>
            <a:pPr>
              <a:spcBef>
                <a:spcPts val="700"/>
              </a:spcBef>
              <a:spcAft>
                <a:spcPts val="700"/>
              </a:spcAft>
              <a:buSzPts val="3600"/>
            </a:pPr>
            <a:r>
              <a:rPr lang="en-US" sz="2800" dirty="0"/>
              <a:t>Use the simulation to figure this out. </a:t>
            </a:r>
          </a:p>
          <a:p>
            <a:pPr>
              <a:spcBef>
                <a:spcPts val="700"/>
              </a:spcBef>
              <a:spcAft>
                <a:spcPts val="700"/>
              </a:spcAft>
              <a:buSzPts val="3600"/>
            </a:pPr>
            <a:r>
              <a:rPr lang="en-US" sz="2800" dirty="0"/>
              <a:t>Revise your model accordingly.</a:t>
            </a:r>
          </a:p>
          <a:p>
            <a:pPr marL="342900" indent="-342900">
              <a:spcBef>
                <a:spcPts val="700"/>
              </a:spcBef>
              <a:spcAft>
                <a:spcPts val="700"/>
              </a:spcAft>
              <a:buSzPts val="3600"/>
              <a:buFont typeface="Arial" panose="020B0604020202020204" pitchFamily="34" charset="0"/>
              <a:buChar char="•"/>
            </a:pPr>
            <a:r>
              <a:rPr lang="en-US" sz="2800" dirty="0"/>
              <a:t>Make sure your model meets the </a:t>
            </a:r>
            <a:r>
              <a:rPr lang="en-US" sz="2800" b="1" dirty="0">
                <a:solidFill>
                  <a:srgbClr val="C00000"/>
                </a:solidFill>
              </a:rPr>
              <a:t>new</a:t>
            </a:r>
            <a:r>
              <a:rPr lang="en-US" sz="2800" dirty="0"/>
              <a:t> class criteria.</a:t>
            </a:r>
            <a:endParaRPr sz="2800" dirty="0"/>
          </a:p>
        </p:txBody>
      </p:sp>
      <p:sp>
        <p:nvSpPr>
          <p:cNvPr id="122" name="Google Shape;122;p4"/>
          <p:cNvSpPr txBox="1">
            <a:spLocks noGrp="1"/>
          </p:cNvSpPr>
          <p:nvPr>
            <p:ph type="sldNum" idx="12"/>
          </p:nvPr>
        </p:nvSpPr>
        <p:spPr>
          <a:xfrm>
            <a:off x="7418070" y="6448103"/>
            <a:ext cx="1600200" cy="273825"/>
          </a:xfrm>
          <a:prstGeom prst="rect">
            <a:avLst/>
          </a:prstGeom>
          <a:noFill/>
          <a:ln>
            <a:noFill/>
          </a:ln>
        </p:spPr>
        <p:txBody>
          <a:bodyPr spcFirstLastPara="1" wrap="square" lIns="68569" tIns="34275" rIns="68569" bIns="34275" anchor="ctr" anchorCtr="0">
            <a:noAutofit/>
          </a:bodyPr>
          <a:lstStyle/>
          <a:p>
            <a:pPr>
              <a:buSzPts val="1200"/>
            </a:pPr>
            <a:fld id="{00000000-1234-1234-1234-123412341234}" type="slidenum">
              <a:rPr lang="en-US"/>
              <a:pPr>
                <a:buSzPts val="1200"/>
              </a:pPr>
              <a:t>5</a:t>
            </a:fld>
            <a:endParaRPr dirty="0"/>
          </a:p>
        </p:txBody>
      </p:sp>
      <p:grpSp>
        <p:nvGrpSpPr>
          <p:cNvPr id="7" name="Group 6">
            <a:extLst>
              <a:ext uri="{FF2B5EF4-FFF2-40B4-BE49-F238E27FC236}">
                <a16:creationId xmlns:a16="http://schemas.microsoft.com/office/drawing/2014/main" id="{E47D891F-4DAF-6947-AACC-3502FF3D8A31}"/>
              </a:ext>
            </a:extLst>
          </p:cNvPr>
          <p:cNvGrpSpPr/>
          <p:nvPr/>
        </p:nvGrpSpPr>
        <p:grpSpPr>
          <a:xfrm>
            <a:off x="1492475" y="4799315"/>
            <a:ext cx="5685565" cy="1953205"/>
            <a:chOff x="2053824" y="3529998"/>
            <a:chExt cx="7699776" cy="2645162"/>
          </a:xfrm>
        </p:grpSpPr>
        <p:sp>
          <p:nvSpPr>
            <p:cNvPr id="8" name="Google Shape;267;p14">
              <a:extLst>
                <a:ext uri="{FF2B5EF4-FFF2-40B4-BE49-F238E27FC236}">
                  <a16:creationId xmlns:a16="http://schemas.microsoft.com/office/drawing/2014/main" id="{6502580E-1F30-264F-A360-471444DC44BA}"/>
                </a:ext>
              </a:extLst>
            </p:cNvPr>
            <p:cNvSpPr/>
            <p:nvPr/>
          </p:nvSpPr>
          <p:spPr>
            <a:xfrm>
              <a:off x="7086600" y="4660900"/>
              <a:ext cx="2667000" cy="825600"/>
            </a:xfrm>
            <a:prstGeom prst="rect">
              <a:avLst/>
            </a:prstGeom>
            <a:solidFill>
              <a:srgbClr val="B6DDE7"/>
            </a:solidFill>
            <a:ln w="9525" cap="flat" cmpd="sng">
              <a:solidFill>
                <a:schemeClr val="accent1"/>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2800"/>
              </a:pPr>
              <a:r>
                <a:rPr lang="en-US" sz="2100" dirty="0">
                  <a:solidFill>
                    <a:schemeClr val="dk1"/>
                  </a:solidFill>
                  <a:latin typeface="Calibri"/>
                  <a:ea typeface="Calibri"/>
                  <a:cs typeface="Calibri"/>
                  <a:sym typeface="Calibri"/>
                </a:rPr>
                <a:t>Dead Fish</a:t>
              </a:r>
              <a:endParaRPr sz="1050" dirty="0"/>
            </a:p>
          </p:txBody>
        </p:sp>
        <p:sp>
          <p:nvSpPr>
            <p:cNvPr id="9" name="Google Shape;268;p14">
              <a:extLst>
                <a:ext uri="{FF2B5EF4-FFF2-40B4-BE49-F238E27FC236}">
                  <a16:creationId xmlns:a16="http://schemas.microsoft.com/office/drawing/2014/main" id="{2D52EF7F-8CF7-0048-A388-6790E5020A1D}"/>
                </a:ext>
              </a:extLst>
            </p:cNvPr>
            <p:cNvSpPr/>
            <p:nvPr/>
          </p:nvSpPr>
          <p:spPr>
            <a:xfrm>
              <a:off x="2053824" y="431270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0" name="Google Shape;269;p14">
              <a:extLst>
                <a:ext uri="{FF2B5EF4-FFF2-40B4-BE49-F238E27FC236}">
                  <a16:creationId xmlns:a16="http://schemas.microsoft.com/office/drawing/2014/main" id="{4D618CD0-55DA-5F4E-ADED-CD4276AF21CD}"/>
                </a:ext>
              </a:extLst>
            </p:cNvPr>
            <p:cNvSpPr/>
            <p:nvPr/>
          </p:nvSpPr>
          <p:spPr>
            <a:xfrm>
              <a:off x="3956101" y="4079167"/>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1" name="Google Shape;270;p14">
              <a:extLst>
                <a:ext uri="{FF2B5EF4-FFF2-40B4-BE49-F238E27FC236}">
                  <a16:creationId xmlns:a16="http://schemas.microsoft.com/office/drawing/2014/main" id="{58CDCE8F-0528-7D4D-B731-C8655A209E70}"/>
                </a:ext>
              </a:extLst>
            </p:cNvPr>
            <p:cNvSpPr/>
            <p:nvPr/>
          </p:nvSpPr>
          <p:spPr>
            <a:xfrm>
              <a:off x="3346501" y="5321920"/>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sp>
          <p:nvSpPr>
            <p:cNvPr id="12" name="Google Shape;271;p14">
              <a:extLst>
                <a:ext uri="{FF2B5EF4-FFF2-40B4-BE49-F238E27FC236}">
                  <a16:creationId xmlns:a16="http://schemas.microsoft.com/office/drawing/2014/main" id="{C42292EE-4252-8946-9246-19B550548243}"/>
                </a:ext>
              </a:extLst>
            </p:cNvPr>
            <p:cNvSpPr/>
            <p:nvPr/>
          </p:nvSpPr>
          <p:spPr>
            <a:xfrm>
              <a:off x="5365801" y="4763086"/>
              <a:ext cx="1219200" cy="507900"/>
            </a:xfrm>
            <a:prstGeom prst="rect">
              <a:avLst/>
            </a:prstGeom>
            <a:solidFill>
              <a:srgbClr val="DAEEF3"/>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68569" tIns="34275" rIns="68569" bIns="34275" anchor="ctr" anchorCtr="0">
              <a:noAutofit/>
            </a:bodyPr>
            <a:lstStyle/>
            <a:p>
              <a:pPr algn="ctr">
                <a:buSzPts val="1800"/>
              </a:pPr>
              <a:endParaRPr sz="1350">
                <a:solidFill>
                  <a:schemeClr val="lt1"/>
                </a:solidFill>
                <a:latin typeface="Calibri"/>
                <a:ea typeface="Calibri"/>
                <a:cs typeface="Calibri"/>
                <a:sym typeface="Calibri"/>
              </a:endParaRPr>
            </a:p>
          </p:txBody>
        </p:sp>
        <p:pic>
          <p:nvPicPr>
            <p:cNvPr id="13" name="Google Shape;272;p14">
              <a:extLst>
                <a:ext uri="{FF2B5EF4-FFF2-40B4-BE49-F238E27FC236}">
                  <a16:creationId xmlns:a16="http://schemas.microsoft.com/office/drawing/2014/main" id="{EB06C84E-082F-994B-A1E7-5F4FDC152997}"/>
                </a:ext>
              </a:extLst>
            </p:cNvPr>
            <p:cNvPicPr preferRelativeResize="0"/>
            <p:nvPr/>
          </p:nvPicPr>
          <p:blipFill rotWithShape="1">
            <a:blip r:embed="rId3">
              <a:alphaModFix/>
            </a:blip>
            <a:srcRect/>
            <a:stretch/>
          </p:blipFill>
          <p:spPr>
            <a:xfrm>
              <a:off x="2719920" y="4493960"/>
              <a:ext cx="36000" cy="216000"/>
            </a:xfrm>
            <a:prstGeom prst="rect">
              <a:avLst/>
            </a:prstGeom>
            <a:noFill/>
            <a:ln>
              <a:noFill/>
            </a:ln>
          </p:spPr>
        </p:pic>
        <p:pic>
          <p:nvPicPr>
            <p:cNvPr id="14" name="Google Shape;273;p14">
              <a:extLst>
                <a:ext uri="{FF2B5EF4-FFF2-40B4-BE49-F238E27FC236}">
                  <a16:creationId xmlns:a16="http://schemas.microsoft.com/office/drawing/2014/main" id="{405716E8-21E5-FE4F-9C35-73172B2D8386}"/>
                </a:ext>
              </a:extLst>
            </p:cNvPr>
            <p:cNvPicPr preferRelativeResize="0"/>
            <p:nvPr/>
          </p:nvPicPr>
          <p:blipFill rotWithShape="1">
            <a:blip r:embed="rId4">
              <a:alphaModFix/>
            </a:blip>
            <a:srcRect/>
            <a:stretch/>
          </p:blipFill>
          <p:spPr>
            <a:xfrm>
              <a:off x="2073856" y="4225400"/>
              <a:ext cx="1052280" cy="748440"/>
            </a:xfrm>
            <a:prstGeom prst="rect">
              <a:avLst/>
            </a:prstGeom>
            <a:noFill/>
            <a:ln>
              <a:noFill/>
            </a:ln>
          </p:spPr>
        </p:pic>
        <p:pic>
          <p:nvPicPr>
            <p:cNvPr id="15" name="Google Shape;274;p14">
              <a:extLst>
                <a:ext uri="{FF2B5EF4-FFF2-40B4-BE49-F238E27FC236}">
                  <a16:creationId xmlns:a16="http://schemas.microsoft.com/office/drawing/2014/main" id="{A88B5BB3-A013-A04D-966A-85F46A6FE2BD}"/>
                </a:ext>
              </a:extLst>
            </p:cNvPr>
            <p:cNvPicPr preferRelativeResize="0"/>
            <p:nvPr/>
          </p:nvPicPr>
          <p:blipFill rotWithShape="1">
            <a:blip r:embed="rId5">
              <a:alphaModFix/>
            </a:blip>
            <a:srcRect/>
            <a:stretch/>
          </p:blipFill>
          <p:spPr>
            <a:xfrm>
              <a:off x="4088640" y="4018400"/>
              <a:ext cx="1065240" cy="660240"/>
            </a:xfrm>
            <a:prstGeom prst="rect">
              <a:avLst/>
            </a:prstGeom>
            <a:noFill/>
            <a:ln>
              <a:noFill/>
            </a:ln>
          </p:spPr>
        </p:pic>
        <p:pic>
          <p:nvPicPr>
            <p:cNvPr id="16" name="Google Shape;275;p14">
              <a:extLst>
                <a:ext uri="{FF2B5EF4-FFF2-40B4-BE49-F238E27FC236}">
                  <a16:creationId xmlns:a16="http://schemas.microsoft.com/office/drawing/2014/main" id="{DE4083BF-7DFD-9641-8AEA-71CDB25ED6E0}"/>
                </a:ext>
              </a:extLst>
            </p:cNvPr>
            <p:cNvPicPr preferRelativeResize="0"/>
            <p:nvPr/>
          </p:nvPicPr>
          <p:blipFill rotWithShape="1">
            <a:blip r:embed="rId6">
              <a:alphaModFix/>
            </a:blip>
            <a:srcRect/>
            <a:stretch/>
          </p:blipFill>
          <p:spPr>
            <a:xfrm>
              <a:off x="3469800" y="5309000"/>
              <a:ext cx="1010880" cy="736920"/>
            </a:xfrm>
            <a:prstGeom prst="rect">
              <a:avLst/>
            </a:prstGeom>
            <a:noFill/>
            <a:ln>
              <a:noFill/>
            </a:ln>
          </p:spPr>
        </p:pic>
        <p:pic>
          <p:nvPicPr>
            <p:cNvPr id="17" name="Google Shape;276;p14">
              <a:extLst>
                <a:ext uri="{FF2B5EF4-FFF2-40B4-BE49-F238E27FC236}">
                  <a16:creationId xmlns:a16="http://schemas.microsoft.com/office/drawing/2014/main" id="{84582F7A-3D53-D441-9E8A-909697D0B0CA}"/>
                </a:ext>
              </a:extLst>
            </p:cNvPr>
            <p:cNvPicPr preferRelativeResize="0"/>
            <p:nvPr/>
          </p:nvPicPr>
          <p:blipFill rotWithShape="1">
            <a:blip r:embed="rId7">
              <a:alphaModFix/>
            </a:blip>
            <a:srcRect/>
            <a:stretch/>
          </p:blipFill>
          <p:spPr>
            <a:xfrm>
              <a:off x="5502360" y="4679000"/>
              <a:ext cx="1024560" cy="672840"/>
            </a:xfrm>
            <a:prstGeom prst="rect">
              <a:avLst/>
            </a:prstGeom>
            <a:noFill/>
            <a:ln>
              <a:noFill/>
            </a:ln>
          </p:spPr>
        </p:pic>
        <p:pic>
          <p:nvPicPr>
            <p:cNvPr id="18" name="Google Shape;277;p14">
              <a:extLst>
                <a:ext uri="{FF2B5EF4-FFF2-40B4-BE49-F238E27FC236}">
                  <a16:creationId xmlns:a16="http://schemas.microsoft.com/office/drawing/2014/main" id="{F6107C6A-8E53-6045-BEDC-E4D6D3BECB9D}"/>
                </a:ext>
              </a:extLst>
            </p:cNvPr>
            <p:cNvPicPr preferRelativeResize="0"/>
            <p:nvPr/>
          </p:nvPicPr>
          <p:blipFill rotWithShape="1">
            <a:blip r:embed="rId8">
              <a:alphaModFix/>
            </a:blip>
            <a:srcRect/>
            <a:stretch/>
          </p:blipFill>
          <p:spPr>
            <a:xfrm>
              <a:off x="5753640" y="5743160"/>
              <a:ext cx="72000" cy="432000"/>
            </a:xfrm>
            <a:prstGeom prst="rect">
              <a:avLst/>
            </a:prstGeom>
            <a:noFill/>
            <a:ln>
              <a:noFill/>
            </a:ln>
          </p:spPr>
        </p:pic>
        <p:cxnSp>
          <p:nvCxnSpPr>
            <p:cNvPr id="19" name="Google Shape;278;p14">
              <a:extLst>
                <a:ext uri="{FF2B5EF4-FFF2-40B4-BE49-F238E27FC236}">
                  <a16:creationId xmlns:a16="http://schemas.microsoft.com/office/drawing/2014/main" id="{0C8C0AC1-AFB1-B844-8283-A051555FE866}"/>
                </a:ext>
              </a:extLst>
            </p:cNvPr>
            <p:cNvCxnSpPr/>
            <p:nvPr/>
          </p:nvCxnSpPr>
          <p:spPr>
            <a:xfrm>
              <a:off x="5175301" y="4333167"/>
              <a:ext cx="823800" cy="508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0" name="Google Shape;279;p14">
              <a:extLst>
                <a:ext uri="{FF2B5EF4-FFF2-40B4-BE49-F238E27FC236}">
                  <a16:creationId xmlns:a16="http://schemas.microsoft.com/office/drawing/2014/main" id="{5A57E7D8-0D83-B54A-B34B-0220EB9B80EA}"/>
                </a:ext>
              </a:extLst>
            </p:cNvPr>
            <p:cNvCxnSpPr>
              <a:stCxn id="11" idx="3"/>
            </p:cNvCxnSpPr>
            <p:nvPr/>
          </p:nvCxnSpPr>
          <p:spPr>
            <a:xfrm rot="10800000" flipH="1">
              <a:off x="4565701" y="5271070"/>
              <a:ext cx="1355700" cy="3048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1" name="Google Shape;280;p14">
              <a:extLst>
                <a:ext uri="{FF2B5EF4-FFF2-40B4-BE49-F238E27FC236}">
                  <a16:creationId xmlns:a16="http://schemas.microsoft.com/office/drawing/2014/main" id="{1FB116B5-ECA3-9E41-A920-F587C60A4CBE}"/>
                </a:ext>
              </a:extLst>
            </p:cNvPr>
            <p:cNvCxnSpPr/>
            <p:nvPr/>
          </p:nvCxnSpPr>
          <p:spPr>
            <a:xfrm>
              <a:off x="3330445" y="4599440"/>
              <a:ext cx="663600" cy="7530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cxnSp>
          <p:nvCxnSpPr>
            <p:cNvPr id="22" name="Google Shape;281;p14">
              <a:extLst>
                <a:ext uri="{FF2B5EF4-FFF2-40B4-BE49-F238E27FC236}">
                  <a16:creationId xmlns:a16="http://schemas.microsoft.com/office/drawing/2014/main" id="{0C710AB4-2667-6A4C-9E4D-E6571178A021}"/>
                </a:ext>
              </a:extLst>
            </p:cNvPr>
            <p:cNvCxnSpPr/>
            <p:nvPr/>
          </p:nvCxnSpPr>
          <p:spPr>
            <a:xfrm rot="10800000" flipH="1">
              <a:off x="6661201" y="4988586"/>
              <a:ext cx="431700" cy="28500"/>
            </a:xfrm>
            <a:prstGeom prst="straightConnector1">
              <a:avLst/>
            </a:prstGeom>
            <a:noFill/>
            <a:ln w="57150" cap="flat" cmpd="sng">
              <a:solidFill>
                <a:schemeClr val="accent1"/>
              </a:solidFill>
              <a:prstDash val="solid"/>
              <a:round/>
              <a:headEnd type="none" w="sm" len="sm"/>
              <a:tailEnd type="triangle" w="med" len="med"/>
            </a:ln>
            <a:effectLst>
              <a:outerShdw blurRad="40000" dist="20000" dir="5400000" rotWithShape="0">
                <a:srgbClr val="000000">
                  <a:alpha val="36862"/>
                </a:srgbClr>
              </a:outerShdw>
            </a:effectLst>
          </p:spPr>
        </p:cxnSp>
        <p:pic>
          <p:nvPicPr>
            <p:cNvPr id="23" name="Google Shape;282;p14">
              <a:extLst>
                <a:ext uri="{FF2B5EF4-FFF2-40B4-BE49-F238E27FC236}">
                  <a16:creationId xmlns:a16="http://schemas.microsoft.com/office/drawing/2014/main" id="{E9B11386-2E38-494C-86A0-168735CF4A2C}"/>
                </a:ext>
              </a:extLst>
            </p:cNvPr>
            <p:cNvPicPr preferRelativeResize="0"/>
            <p:nvPr/>
          </p:nvPicPr>
          <p:blipFill rotWithShape="1">
            <a:blip r:embed="rId9">
              <a:alphaModFix/>
            </a:blip>
            <a:srcRect/>
            <a:stretch/>
          </p:blipFill>
          <p:spPr>
            <a:xfrm>
              <a:off x="3814410" y="3529998"/>
              <a:ext cx="1535334" cy="1927200"/>
            </a:xfrm>
            <a:prstGeom prst="rect">
              <a:avLst/>
            </a:prstGeom>
            <a:noFill/>
            <a:ln>
              <a:noFill/>
            </a:ln>
          </p:spPr>
        </p:pic>
        <p:pic>
          <p:nvPicPr>
            <p:cNvPr id="24" name="Google Shape;283;p14">
              <a:extLst>
                <a:ext uri="{FF2B5EF4-FFF2-40B4-BE49-F238E27FC236}">
                  <a16:creationId xmlns:a16="http://schemas.microsoft.com/office/drawing/2014/main" id="{47243DAF-23E0-4C45-B182-610606584D61}"/>
                </a:ext>
              </a:extLst>
            </p:cNvPr>
            <p:cNvPicPr preferRelativeResize="0"/>
            <p:nvPr/>
          </p:nvPicPr>
          <p:blipFill rotWithShape="1">
            <a:blip r:embed="rId10">
              <a:alphaModFix/>
            </a:blip>
            <a:srcRect/>
            <a:stretch/>
          </p:blipFill>
          <p:spPr>
            <a:xfrm>
              <a:off x="6164760" y="3551120"/>
              <a:ext cx="72000" cy="432000"/>
            </a:xfrm>
            <a:prstGeom prst="rect">
              <a:avLst/>
            </a:prstGeom>
            <a:noFill/>
            <a:ln>
              <a:noFill/>
            </a:ln>
          </p:spPr>
        </p:pic>
      </p:grpSp>
      <p:pic>
        <p:nvPicPr>
          <p:cNvPr id="2" name="Picture 1">
            <a:extLst>
              <a:ext uri="{FF2B5EF4-FFF2-40B4-BE49-F238E27FC236}">
                <a16:creationId xmlns:a16="http://schemas.microsoft.com/office/drawing/2014/main" id="{53937728-1F4D-CB42-9892-778151D93F3A}"/>
              </a:ext>
            </a:extLst>
          </p:cNvPr>
          <p:cNvPicPr>
            <a:picLocks noChangeAspect="1"/>
          </p:cNvPicPr>
          <p:nvPr/>
        </p:nvPicPr>
        <p:blipFill>
          <a:blip r:embed="rId11"/>
          <a:stretch>
            <a:fillRect/>
          </a:stretch>
        </p:blipFill>
        <p:spPr>
          <a:xfrm>
            <a:off x="273610" y="239720"/>
            <a:ext cx="2231990" cy="1109149"/>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DAA224C4-6FA2-F341-9DCC-9CB540F7A086}"/>
              </a:ext>
            </a:extLst>
          </p:cNvPr>
          <p:cNvSpPr txBox="1"/>
          <p:nvPr/>
        </p:nvSpPr>
        <p:spPr>
          <a:xfrm>
            <a:off x="273610" y="1681121"/>
            <a:ext cx="8345783" cy="800219"/>
          </a:xfrm>
          <a:prstGeom prst="rect">
            <a:avLst/>
          </a:prstGeom>
          <a:noFill/>
        </p:spPr>
        <p:txBody>
          <a:bodyPr wrap="square" rtlCol="0">
            <a:spAutoFit/>
          </a:bodyPr>
          <a:lstStyle/>
          <a:p>
            <a:r>
              <a:rPr lang="en-US" sz="3200" b="1" dirty="0">
                <a:solidFill>
                  <a:srgbClr val="1F497D"/>
                </a:solidFill>
                <a:latin typeface="Calibri" panose="020F0502020204030204" pitchFamily="34" charset="0"/>
                <a:cs typeface="Calibri" panose="020F0502020204030204" pitchFamily="34" charset="0"/>
                <a:sym typeface="Calibri"/>
              </a:rPr>
              <a:t>Our question today: </a:t>
            </a:r>
            <a:r>
              <a:rPr lang="en-US" sz="2800" b="1" dirty="0">
                <a:solidFill>
                  <a:schemeClr val="dk1"/>
                </a:solidFill>
                <a:latin typeface="Calibri"/>
                <a:ea typeface="Calibri"/>
                <a:cs typeface="Calibri"/>
                <a:sym typeface="Calibri"/>
              </a:rPr>
              <a:t>What causes algae to bloom</a:t>
            </a:r>
            <a:r>
              <a:rPr lang="en-US" sz="2800" dirty="0">
                <a:solidFill>
                  <a:schemeClr val="dk1"/>
                </a:solidFill>
                <a:latin typeface="Calibri"/>
                <a:ea typeface="Calibri"/>
                <a:cs typeface="Calibri"/>
                <a:sym typeface="Calibri"/>
              </a:rPr>
              <a:t>?</a:t>
            </a:r>
          </a:p>
          <a:p>
            <a:endParaRPr lang="en-US" dirty="0"/>
          </a:p>
        </p:txBody>
      </p:sp>
    </p:spTree>
    <p:extLst>
      <p:ext uri="{BB962C8B-B14F-4D97-AF65-F5344CB8AC3E}">
        <p14:creationId xmlns:p14="http://schemas.microsoft.com/office/powerpoint/2010/main" val="455493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blinds(horizontal)">
                                      <p:cBhvr>
                                        <p:cTn id="7"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p:nvPr/>
        </p:nvSpPr>
        <p:spPr>
          <a:xfrm>
            <a:off x="216000" y="370925"/>
            <a:ext cx="6850445" cy="76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en-US" sz="4400" b="1" i="0" u="none" strike="noStrike" cap="none">
                <a:solidFill>
                  <a:schemeClr val="dk2"/>
                </a:solidFill>
                <a:latin typeface="Calibri"/>
                <a:ea typeface="Calibri"/>
                <a:cs typeface="Calibri"/>
                <a:sym typeface="Calibri"/>
              </a:rPr>
              <a:t>MEME</a:t>
            </a:r>
            <a:endParaRPr sz="4400" b="0" i="0" u="none" strike="noStrike" cap="none">
              <a:solidFill>
                <a:srgbClr val="FF0000"/>
              </a:solidFill>
              <a:latin typeface="Stardos Stencil"/>
              <a:ea typeface="Stardos Stencil"/>
              <a:cs typeface="Stardos Stencil"/>
              <a:sym typeface="Stardos Stencil"/>
            </a:endParaRPr>
          </a:p>
        </p:txBody>
      </p:sp>
      <p:sp>
        <p:nvSpPr>
          <p:cNvPr id="122" name="Google Shape;122;p5"/>
          <p:cNvSpPr txBox="1"/>
          <p:nvPr/>
        </p:nvSpPr>
        <p:spPr>
          <a:xfrm>
            <a:off x="216000" y="1019448"/>
            <a:ext cx="8928000" cy="5893881"/>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1200"/>
              </a:spcBef>
              <a:spcAft>
                <a:spcPts val="0"/>
              </a:spcAft>
              <a:buClr>
                <a:schemeClr val="dk1"/>
              </a:buClr>
              <a:buSzPts val="3600"/>
            </a:pPr>
            <a:r>
              <a:rPr lang="en-US" sz="2000" dirty="0"/>
              <a:t>Try to use the simulation to figure out what is causing the algae to grow so much. Run the trials below keeping fish, algae the same and decomposers on</a:t>
            </a:r>
          </a:p>
          <a:p>
            <a:pPr marL="285750" marR="0" lvl="0" indent="-285750" algn="l" rtl="0">
              <a:lnSpc>
                <a:spcPct val="100000"/>
              </a:lnSpc>
              <a:spcBef>
                <a:spcPts val="1200"/>
              </a:spcBef>
              <a:spcAft>
                <a:spcPts val="0"/>
              </a:spcAft>
              <a:buClr>
                <a:schemeClr val="dk1"/>
              </a:buClr>
              <a:buSzPts val="3600"/>
              <a:buFont typeface="Arial" panose="020B0604020202020204" pitchFamily="34" charset="0"/>
              <a:buChar char="•"/>
            </a:pPr>
            <a:endParaRPr lang="en-US" sz="1100" dirty="0"/>
          </a:p>
          <a:p>
            <a:r>
              <a:rPr lang="en-US" sz="1800" b="1" dirty="0"/>
              <a:t>Nutrients Trial:</a:t>
            </a:r>
            <a:endParaRPr lang="en-US" sz="1800" dirty="0"/>
          </a:p>
          <a:p>
            <a:pPr lvl="0"/>
            <a:r>
              <a:rPr lang="en-US" sz="1800" dirty="0"/>
              <a:t>Click “Reset”</a:t>
            </a:r>
          </a:p>
          <a:p>
            <a:pPr lvl="0"/>
            <a:r>
              <a:rPr lang="en-US" sz="1800" dirty="0"/>
              <a:t>Set the </a:t>
            </a:r>
            <a:r>
              <a:rPr lang="en-US" sz="1800" u="sng" dirty="0"/>
              <a:t>nutrients</a:t>
            </a:r>
            <a:r>
              <a:rPr lang="en-US" sz="1800" dirty="0"/>
              <a:t> to </a:t>
            </a:r>
            <a:r>
              <a:rPr lang="en-US" sz="1800" b="1" dirty="0"/>
              <a:t>low</a:t>
            </a:r>
            <a:r>
              <a:rPr lang="en-US" sz="1800" dirty="0"/>
              <a:t>. Run the simulation.</a:t>
            </a:r>
          </a:p>
          <a:p>
            <a:pPr lvl="0"/>
            <a:r>
              <a:rPr lang="en-US" sz="1800" dirty="0"/>
              <a:t>Now, set the </a:t>
            </a:r>
            <a:r>
              <a:rPr lang="en-US" sz="1800" u="sng" dirty="0"/>
              <a:t>nutrients</a:t>
            </a:r>
            <a:r>
              <a:rPr lang="en-US" sz="1800" dirty="0"/>
              <a:t> to </a:t>
            </a:r>
            <a:r>
              <a:rPr lang="en-US" sz="1800" b="1" dirty="0"/>
              <a:t>medium</a:t>
            </a:r>
            <a:r>
              <a:rPr lang="en-US" sz="1800" dirty="0"/>
              <a:t>. Run the simulation again.</a:t>
            </a:r>
          </a:p>
          <a:p>
            <a:pPr lvl="0"/>
            <a:r>
              <a:rPr lang="en-US" sz="1800" dirty="0"/>
              <a:t>Now, set the </a:t>
            </a:r>
            <a:r>
              <a:rPr lang="en-US" sz="1800" u="sng" dirty="0"/>
              <a:t>nutrients</a:t>
            </a:r>
            <a:r>
              <a:rPr lang="en-US" sz="1800" dirty="0"/>
              <a:t> to </a:t>
            </a:r>
            <a:r>
              <a:rPr lang="en-US" sz="1800" b="1" dirty="0"/>
              <a:t>high</a:t>
            </a:r>
            <a:r>
              <a:rPr lang="en-US" sz="1800" dirty="0"/>
              <a:t>. Run the simulation again.</a:t>
            </a:r>
          </a:p>
          <a:p>
            <a:r>
              <a:rPr lang="en-US" sz="1800" dirty="0"/>
              <a:t> </a:t>
            </a:r>
          </a:p>
          <a:p>
            <a:r>
              <a:rPr lang="en-US" sz="1800" b="1" dirty="0"/>
              <a:t>Sunlight Trial:</a:t>
            </a:r>
            <a:endParaRPr lang="en-US" sz="1800" dirty="0"/>
          </a:p>
          <a:p>
            <a:pPr lvl="0"/>
            <a:r>
              <a:rPr lang="en-US" sz="1800" dirty="0"/>
              <a:t>Click “Reset”</a:t>
            </a:r>
          </a:p>
          <a:p>
            <a:pPr lvl="0"/>
            <a:r>
              <a:rPr lang="en-US" sz="1800" dirty="0"/>
              <a:t>Set the </a:t>
            </a:r>
            <a:r>
              <a:rPr lang="en-US" sz="1800" u="sng" dirty="0"/>
              <a:t>sunlight</a:t>
            </a:r>
            <a:r>
              <a:rPr lang="en-US" sz="1800" dirty="0"/>
              <a:t> to </a:t>
            </a:r>
            <a:r>
              <a:rPr lang="en-US" sz="1800" b="1" dirty="0"/>
              <a:t>low</a:t>
            </a:r>
            <a:r>
              <a:rPr lang="en-US" sz="1800" dirty="0"/>
              <a:t>. Run the simulation.</a:t>
            </a:r>
          </a:p>
          <a:p>
            <a:pPr lvl="0"/>
            <a:r>
              <a:rPr lang="en-US" sz="1800" dirty="0"/>
              <a:t>Now, set the </a:t>
            </a:r>
            <a:r>
              <a:rPr lang="en-US" sz="1800" u="sng" dirty="0"/>
              <a:t>sunlight</a:t>
            </a:r>
            <a:r>
              <a:rPr lang="en-US" sz="1800" dirty="0"/>
              <a:t> to </a:t>
            </a:r>
            <a:r>
              <a:rPr lang="en-US" sz="1800" b="1" dirty="0"/>
              <a:t>medium</a:t>
            </a:r>
            <a:r>
              <a:rPr lang="en-US" sz="1800" dirty="0"/>
              <a:t>. Run the simulation again.</a:t>
            </a:r>
          </a:p>
          <a:p>
            <a:pPr lvl="0"/>
            <a:r>
              <a:rPr lang="en-US" sz="1800" dirty="0"/>
              <a:t>Now, set the </a:t>
            </a:r>
            <a:r>
              <a:rPr lang="en-US" sz="1800" u="sng" dirty="0"/>
              <a:t>sunlight</a:t>
            </a:r>
            <a:r>
              <a:rPr lang="en-US" sz="1800" dirty="0"/>
              <a:t> to </a:t>
            </a:r>
            <a:r>
              <a:rPr lang="en-US" sz="1800" b="1" dirty="0"/>
              <a:t>high</a:t>
            </a:r>
            <a:r>
              <a:rPr lang="en-US" sz="1800" dirty="0"/>
              <a:t>. Run the simulation again.</a:t>
            </a:r>
          </a:p>
          <a:p>
            <a:pPr lvl="0"/>
            <a:r>
              <a:rPr lang="en-US" sz="1800" dirty="0"/>
              <a:t> </a:t>
            </a:r>
          </a:p>
          <a:p>
            <a:r>
              <a:rPr lang="en-US" sz="1800" b="1" dirty="0"/>
              <a:t>Dissolved Air Trial:</a:t>
            </a:r>
            <a:endParaRPr lang="en-US" sz="1800" dirty="0"/>
          </a:p>
          <a:p>
            <a:pPr lvl="0"/>
            <a:r>
              <a:rPr lang="en-US" sz="1800" dirty="0"/>
              <a:t>Click “Reset”</a:t>
            </a:r>
          </a:p>
          <a:p>
            <a:pPr lvl="0"/>
            <a:r>
              <a:rPr lang="en-US" sz="1800" dirty="0"/>
              <a:t>Set the </a:t>
            </a:r>
            <a:r>
              <a:rPr lang="en-US" sz="1800" u="sng" dirty="0"/>
              <a:t>dissolved air per tick</a:t>
            </a:r>
            <a:r>
              <a:rPr lang="en-US" sz="1800" dirty="0"/>
              <a:t> to </a:t>
            </a:r>
            <a:r>
              <a:rPr lang="en-US" sz="1800" b="1" dirty="0"/>
              <a:t>0</a:t>
            </a:r>
            <a:r>
              <a:rPr lang="en-US" sz="1800" dirty="0"/>
              <a:t>. Run the simulation.</a:t>
            </a:r>
          </a:p>
          <a:p>
            <a:pPr lvl="0"/>
            <a:r>
              <a:rPr lang="en-US" sz="1800" dirty="0"/>
              <a:t>Now, set the </a:t>
            </a:r>
            <a:r>
              <a:rPr lang="en-US" sz="1800" u="sng" dirty="0"/>
              <a:t>dissolved air per tick</a:t>
            </a:r>
            <a:r>
              <a:rPr lang="en-US" sz="1800" dirty="0"/>
              <a:t> to </a:t>
            </a:r>
            <a:r>
              <a:rPr lang="en-US" sz="1800" b="1" dirty="0"/>
              <a:t>50</a:t>
            </a:r>
            <a:r>
              <a:rPr lang="en-US" sz="1800" dirty="0"/>
              <a:t>. Run the simulation again.</a:t>
            </a:r>
          </a:p>
          <a:p>
            <a:pPr lvl="0"/>
            <a:r>
              <a:rPr lang="en-US" sz="1800" dirty="0"/>
              <a:t>Now, set the </a:t>
            </a:r>
            <a:r>
              <a:rPr lang="en-US" sz="1800" u="sng" dirty="0"/>
              <a:t>dissolved air per tick</a:t>
            </a:r>
            <a:r>
              <a:rPr lang="en-US" sz="1800" dirty="0"/>
              <a:t> to </a:t>
            </a:r>
            <a:r>
              <a:rPr lang="en-US" sz="1800" b="1" dirty="0"/>
              <a:t>100</a:t>
            </a:r>
            <a:r>
              <a:rPr lang="en-US" sz="1800" dirty="0"/>
              <a:t>. Run the simulation again.</a:t>
            </a:r>
          </a:p>
        </p:txBody>
      </p:sp>
      <p:sp>
        <p:nvSpPr>
          <p:cNvPr id="123" name="Google Shape;123;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FF0000"/>
              </a:buClr>
              <a:buSzPts val="1800"/>
              <a:buFont typeface="Calibri"/>
              <a:buNone/>
            </a:pPr>
            <a:fld id="{00000000-1234-1234-1234-123412341234}" type="slidenum">
              <a:rPr lang="en-US"/>
              <a:t>6</a:t>
            </a:fld>
            <a:endParaRPr/>
          </a:p>
        </p:txBody>
      </p:sp>
      <p:pic>
        <p:nvPicPr>
          <p:cNvPr id="5" name="Picture 4" descr="Graphical user interface&#10;&#10;Description automatically generated">
            <a:extLst>
              <a:ext uri="{FF2B5EF4-FFF2-40B4-BE49-F238E27FC236}">
                <a16:creationId xmlns:a16="http://schemas.microsoft.com/office/drawing/2014/main" id="{E95EB56D-9810-454E-9D3E-36F4F36320E4}"/>
              </a:ext>
            </a:extLst>
          </p:cNvPr>
          <p:cNvPicPr>
            <a:picLocks noChangeAspect="1"/>
          </p:cNvPicPr>
          <p:nvPr/>
        </p:nvPicPr>
        <p:blipFill>
          <a:blip r:embed="rId3"/>
          <a:stretch>
            <a:fillRect/>
          </a:stretch>
        </p:blipFill>
        <p:spPr>
          <a:xfrm>
            <a:off x="7948487" y="0"/>
            <a:ext cx="1195513" cy="988291"/>
          </a:xfrm>
          <a:prstGeom prst="rect">
            <a:avLst/>
          </a:prstGeom>
        </p:spPr>
      </p:pic>
    </p:spTree>
    <p:extLst>
      <p:ext uri="{BB962C8B-B14F-4D97-AF65-F5344CB8AC3E}">
        <p14:creationId xmlns:p14="http://schemas.microsoft.com/office/powerpoint/2010/main" val="3001705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4"/>
          <p:cNvSpPr txBox="1"/>
          <p:nvPr/>
        </p:nvSpPr>
        <p:spPr>
          <a:xfrm>
            <a:off x="3162315" y="432241"/>
            <a:ext cx="5273775" cy="577125"/>
          </a:xfrm>
          <a:prstGeom prst="rect">
            <a:avLst/>
          </a:prstGeom>
          <a:noFill/>
          <a:ln>
            <a:noFill/>
          </a:ln>
        </p:spPr>
        <p:txBody>
          <a:bodyPr spcFirstLastPara="1" wrap="square" lIns="68569" tIns="34275" rIns="68569" bIns="34275" anchor="t" anchorCtr="0">
            <a:noAutofit/>
          </a:bodyPr>
          <a:lstStyle/>
          <a:p>
            <a:pPr>
              <a:buSzPts val="4400"/>
            </a:pPr>
            <a:r>
              <a:rPr lang="en-US" sz="4400" b="1" dirty="0">
                <a:solidFill>
                  <a:schemeClr val="dk2"/>
                </a:solidFill>
                <a:latin typeface="Calibri"/>
                <a:ea typeface="Calibri"/>
                <a:cs typeface="Calibri"/>
                <a:sym typeface="Calibri"/>
              </a:rPr>
              <a:t>Simulation</a:t>
            </a:r>
            <a:endParaRPr sz="4400" dirty="0">
              <a:solidFill>
                <a:srgbClr val="FF0000"/>
              </a:solidFill>
              <a:latin typeface="Stardos Stencil"/>
              <a:ea typeface="Stardos Stencil"/>
              <a:cs typeface="Stardos Stencil"/>
              <a:sym typeface="Stardos Stencil"/>
            </a:endParaRPr>
          </a:p>
        </p:txBody>
      </p:sp>
      <p:sp>
        <p:nvSpPr>
          <p:cNvPr id="121" name="Google Shape;121;p4"/>
          <p:cNvSpPr txBox="1"/>
          <p:nvPr/>
        </p:nvSpPr>
        <p:spPr>
          <a:xfrm>
            <a:off x="418688" y="2403960"/>
            <a:ext cx="8725312" cy="4121523"/>
          </a:xfrm>
          <a:prstGeom prst="rect">
            <a:avLst/>
          </a:prstGeom>
          <a:noFill/>
          <a:ln>
            <a:noFill/>
          </a:ln>
        </p:spPr>
        <p:txBody>
          <a:bodyPr spcFirstLastPara="1" wrap="square" lIns="68569" tIns="34275" rIns="68569" bIns="34275" anchor="t" anchorCtr="0">
            <a:noAutofit/>
          </a:bodyPr>
          <a:lstStyle/>
          <a:p>
            <a:pPr marL="514350" indent="-514350">
              <a:spcBef>
                <a:spcPts val="700"/>
              </a:spcBef>
              <a:spcAft>
                <a:spcPts val="700"/>
              </a:spcAft>
              <a:buSzPct val="114000"/>
              <a:buFont typeface="+mj-lt"/>
              <a:buAutoNum type="arabicPeriod"/>
            </a:pPr>
            <a:r>
              <a:rPr lang="en-US" sz="2800" dirty="0"/>
              <a:t>How does sunlight affect algae growth?</a:t>
            </a:r>
          </a:p>
          <a:p>
            <a:pPr marL="514350" indent="-514350">
              <a:spcBef>
                <a:spcPts val="700"/>
              </a:spcBef>
              <a:spcAft>
                <a:spcPts val="700"/>
              </a:spcAft>
              <a:buSzPct val="114000"/>
              <a:buFont typeface="+mj-lt"/>
              <a:buAutoNum type="arabicPeriod"/>
            </a:pPr>
            <a:r>
              <a:rPr lang="en-US" sz="2800" dirty="0"/>
              <a:t>How do nutrients affect algae growth?</a:t>
            </a:r>
          </a:p>
          <a:p>
            <a:pPr marL="514350" indent="-514350">
              <a:spcBef>
                <a:spcPts val="700"/>
              </a:spcBef>
              <a:spcAft>
                <a:spcPts val="700"/>
              </a:spcAft>
              <a:buSzPct val="114000"/>
              <a:buFont typeface="+mj-lt"/>
              <a:buAutoNum type="arabicPeriod"/>
            </a:pPr>
            <a:r>
              <a:rPr lang="en-US" sz="2800" dirty="0"/>
              <a:t>How does air affect algae growth?</a:t>
            </a:r>
          </a:p>
          <a:p>
            <a:pPr marL="514350" indent="-514350">
              <a:spcBef>
                <a:spcPts val="700"/>
              </a:spcBef>
              <a:spcAft>
                <a:spcPts val="700"/>
              </a:spcAft>
              <a:buSzPct val="114000"/>
              <a:buFont typeface="+mj-lt"/>
              <a:buAutoNum type="arabicPeriod"/>
            </a:pPr>
            <a:endParaRPr lang="en-US" sz="1200" dirty="0"/>
          </a:p>
          <a:p>
            <a:pPr>
              <a:spcBef>
                <a:spcPts val="700"/>
              </a:spcBef>
              <a:spcAft>
                <a:spcPts val="700"/>
              </a:spcAft>
              <a:buSzPct val="114000"/>
            </a:pPr>
            <a:r>
              <a:rPr lang="en-US" sz="2800" dirty="0"/>
              <a:t>If you want a lot of algae what would you do in the simulation?</a:t>
            </a:r>
          </a:p>
          <a:p>
            <a:pPr>
              <a:spcBef>
                <a:spcPts val="700"/>
              </a:spcBef>
              <a:spcAft>
                <a:spcPts val="700"/>
              </a:spcAft>
              <a:buSzPct val="114000"/>
            </a:pPr>
            <a:r>
              <a:rPr lang="en-US" sz="2800" dirty="0"/>
              <a:t>What makes </a:t>
            </a:r>
            <a:r>
              <a:rPr lang="en-US" sz="2800" u="sng" dirty="0"/>
              <a:t>more</a:t>
            </a:r>
            <a:r>
              <a:rPr lang="en-US" sz="2800" dirty="0"/>
              <a:t> algae- more light or more nutrients</a:t>
            </a:r>
            <a:endParaRPr sz="2800" dirty="0"/>
          </a:p>
        </p:txBody>
      </p:sp>
      <p:sp>
        <p:nvSpPr>
          <p:cNvPr id="122" name="Google Shape;122;p4"/>
          <p:cNvSpPr txBox="1">
            <a:spLocks noGrp="1"/>
          </p:cNvSpPr>
          <p:nvPr>
            <p:ph type="sldNum" idx="12"/>
          </p:nvPr>
        </p:nvSpPr>
        <p:spPr>
          <a:xfrm>
            <a:off x="7418070" y="6448103"/>
            <a:ext cx="1600200" cy="273825"/>
          </a:xfrm>
          <a:prstGeom prst="rect">
            <a:avLst/>
          </a:prstGeom>
          <a:noFill/>
          <a:ln>
            <a:noFill/>
          </a:ln>
        </p:spPr>
        <p:txBody>
          <a:bodyPr spcFirstLastPara="1" wrap="square" lIns="68569" tIns="34275" rIns="68569" bIns="34275" anchor="ctr" anchorCtr="0">
            <a:noAutofit/>
          </a:bodyPr>
          <a:lstStyle/>
          <a:p>
            <a:pPr>
              <a:buSzPts val="1200"/>
            </a:pPr>
            <a:fld id="{00000000-1234-1234-1234-123412341234}" type="slidenum">
              <a:rPr lang="en-US"/>
              <a:pPr>
                <a:buSzPts val="1200"/>
              </a:pPr>
              <a:t>7</a:t>
            </a:fld>
            <a:endParaRPr dirty="0"/>
          </a:p>
        </p:txBody>
      </p:sp>
      <p:pic>
        <p:nvPicPr>
          <p:cNvPr id="2" name="Picture 1">
            <a:extLst>
              <a:ext uri="{FF2B5EF4-FFF2-40B4-BE49-F238E27FC236}">
                <a16:creationId xmlns:a16="http://schemas.microsoft.com/office/drawing/2014/main" id="{53937728-1F4D-CB42-9892-778151D93F3A}"/>
              </a:ext>
            </a:extLst>
          </p:cNvPr>
          <p:cNvPicPr>
            <a:picLocks noChangeAspect="1"/>
          </p:cNvPicPr>
          <p:nvPr/>
        </p:nvPicPr>
        <p:blipFill>
          <a:blip r:embed="rId3"/>
          <a:stretch>
            <a:fillRect/>
          </a:stretch>
        </p:blipFill>
        <p:spPr>
          <a:xfrm>
            <a:off x="273610" y="239720"/>
            <a:ext cx="2231990" cy="1109149"/>
          </a:xfrm>
          <a:prstGeom prst="rect">
            <a:avLst/>
          </a:prstGeom>
          <a:ln>
            <a:noFill/>
          </a:ln>
          <a:effectLst>
            <a:outerShdw blurRad="292100" dist="139700" dir="2700000" algn="tl" rotWithShape="0">
              <a:srgbClr val="333333">
                <a:alpha val="65000"/>
              </a:srgbClr>
            </a:outerShdw>
          </a:effectLst>
        </p:spPr>
      </p:pic>
      <p:sp>
        <p:nvSpPr>
          <p:cNvPr id="27" name="TextBox 26">
            <a:extLst>
              <a:ext uri="{FF2B5EF4-FFF2-40B4-BE49-F238E27FC236}">
                <a16:creationId xmlns:a16="http://schemas.microsoft.com/office/drawing/2014/main" id="{DAA224C4-6FA2-F341-9DCC-9CB540F7A086}"/>
              </a:ext>
            </a:extLst>
          </p:cNvPr>
          <p:cNvSpPr txBox="1"/>
          <p:nvPr/>
        </p:nvSpPr>
        <p:spPr>
          <a:xfrm>
            <a:off x="273610" y="1681121"/>
            <a:ext cx="8725312" cy="800219"/>
          </a:xfrm>
          <a:prstGeom prst="rect">
            <a:avLst/>
          </a:prstGeom>
          <a:noFill/>
        </p:spPr>
        <p:txBody>
          <a:bodyPr wrap="square" rtlCol="0">
            <a:spAutoFit/>
          </a:bodyPr>
          <a:lstStyle/>
          <a:p>
            <a:r>
              <a:rPr lang="en-US" sz="3200" b="1" dirty="0">
                <a:solidFill>
                  <a:srgbClr val="1F497D"/>
                </a:solidFill>
                <a:latin typeface="Calibri" panose="020F0502020204030204" pitchFamily="34" charset="0"/>
                <a:cs typeface="Calibri" panose="020F0502020204030204" pitchFamily="34" charset="0"/>
                <a:sym typeface="Calibri"/>
              </a:rPr>
              <a:t>Our question today: </a:t>
            </a:r>
            <a:r>
              <a:rPr lang="en-US" sz="3200" b="1" dirty="0">
                <a:solidFill>
                  <a:schemeClr val="dk1"/>
                </a:solidFill>
                <a:latin typeface="Calibri"/>
                <a:ea typeface="Calibri"/>
                <a:cs typeface="Calibri"/>
                <a:sym typeface="Calibri"/>
              </a:rPr>
              <a:t>What causes algae to bloom</a:t>
            </a:r>
            <a:r>
              <a:rPr lang="en-US" sz="3200" dirty="0">
                <a:solidFill>
                  <a:schemeClr val="dk1"/>
                </a:solidFill>
                <a:latin typeface="Calibri"/>
                <a:ea typeface="Calibri"/>
                <a:cs typeface="Calibri"/>
                <a:sym typeface="Calibri"/>
              </a:rPr>
              <a:t>?</a:t>
            </a:r>
          </a:p>
          <a:p>
            <a:endParaRPr lang="en-US" dirty="0"/>
          </a:p>
        </p:txBody>
      </p:sp>
    </p:spTree>
    <p:extLst>
      <p:ext uri="{BB962C8B-B14F-4D97-AF65-F5344CB8AC3E}">
        <p14:creationId xmlns:p14="http://schemas.microsoft.com/office/powerpoint/2010/main" val="118579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blinds(horizontal)">
                                      <p:cBhvr>
                                        <p:cTn id="7" dur="500"/>
                                        <p:tgtEl>
                                          <p:spTgt spid="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1">
                                            <p:txEl>
                                              <p:pRg st="4" end="4"/>
                                            </p:txEl>
                                          </p:spTgt>
                                        </p:tgtEl>
                                        <p:attrNameLst>
                                          <p:attrName>style.visibility</p:attrName>
                                        </p:attrNameLst>
                                      </p:cBhvr>
                                      <p:to>
                                        <p:strVal val="visible"/>
                                      </p:to>
                                    </p:set>
                                    <p:animEffect transition="in" filter="blinds(horizontal)">
                                      <p:cBhvr>
                                        <p:cTn id="12" dur="500"/>
                                        <p:tgtEl>
                                          <p:spTgt spid="12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1">
                                            <p:txEl>
                                              <p:pRg st="5" end="5"/>
                                            </p:txEl>
                                          </p:spTgt>
                                        </p:tgtEl>
                                        <p:attrNameLst>
                                          <p:attrName>style.visibility</p:attrName>
                                        </p:attrNameLst>
                                      </p:cBhvr>
                                      <p:to>
                                        <p:strVal val="visible"/>
                                      </p:to>
                                    </p:set>
                                    <p:animEffect transition="in" filter="blinds(horizontal)">
                                      <p:cBhvr>
                                        <p:cTn id="17" dur="500"/>
                                        <p:tgtEl>
                                          <p:spTgt spid="1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2"/>
          <p:cNvSpPr>
            <a:spLocks noGrp="1"/>
          </p:cNvSpPr>
          <p:nvPr>
            <p:ph type="title"/>
          </p:nvPr>
        </p:nvSpPr>
        <p:spPr>
          <a:xfrm>
            <a:off x="268111" y="207636"/>
            <a:ext cx="8669060" cy="1259920"/>
          </a:xfrm>
          <a:prstGeom prst="roundRect">
            <a:avLst>
              <a:gd name="adj" fmla="val 16667"/>
            </a:avLst>
          </a:prstGeom>
          <a:solidFill>
            <a:schemeClr val="accent2"/>
          </a:solidFill>
          <a:ln w="25400" cap="flat" cmpd="sng">
            <a:solidFill>
              <a:srgbClr val="000000"/>
            </a:solidFill>
            <a:prstDash val="solid"/>
            <a:round/>
            <a:headEnd type="none" w="sm" len="sm"/>
            <a:tailEnd type="none" w="sm" len="sm"/>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FFFFFF"/>
              </a:buClr>
              <a:buSzPts val="3200"/>
              <a:buFont typeface="Calibri"/>
              <a:buNone/>
            </a:pPr>
            <a:r>
              <a:rPr lang="en-US" sz="3200" dirty="0">
                <a:solidFill>
                  <a:srgbClr val="FFFFFF"/>
                </a:solidFill>
                <a:latin typeface="Calibri"/>
                <a:ea typeface="Calibri"/>
                <a:cs typeface="Calibri"/>
                <a:sym typeface="Calibri"/>
              </a:rPr>
              <a:t>Let’s use </a:t>
            </a:r>
            <a:r>
              <a:rPr lang="en-US" sz="3200" u="sng" dirty="0">
                <a:solidFill>
                  <a:srgbClr val="FFFFFF"/>
                </a:solidFill>
                <a:latin typeface="Calibri"/>
                <a:ea typeface="Calibri"/>
                <a:cs typeface="Calibri"/>
                <a:sym typeface="Calibri"/>
              </a:rPr>
              <a:t>evidence</a:t>
            </a:r>
            <a:r>
              <a:rPr lang="en-US" sz="3200" dirty="0">
                <a:solidFill>
                  <a:srgbClr val="FFFFFF"/>
                </a:solidFill>
                <a:latin typeface="Calibri"/>
                <a:ea typeface="Calibri"/>
                <a:cs typeface="Calibri"/>
                <a:sym typeface="Calibri"/>
              </a:rPr>
              <a:t> to figure out why</a:t>
            </a:r>
            <a:br>
              <a:rPr lang="en-US" sz="3200" dirty="0">
                <a:solidFill>
                  <a:srgbClr val="FFFFFF"/>
                </a:solidFill>
                <a:latin typeface="Calibri"/>
                <a:ea typeface="Calibri"/>
                <a:cs typeface="Calibri"/>
                <a:sym typeface="Calibri"/>
              </a:rPr>
            </a:br>
            <a:r>
              <a:rPr lang="en-US" sz="3200" dirty="0">
                <a:solidFill>
                  <a:srgbClr val="FFFFFF"/>
                </a:solidFill>
                <a:latin typeface="Calibri"/>
                <a:ea typeface="Calibri"/>
                <a:cs typeface="Calibri"/>
                <a:sym typeface="Calibri"/>
              </a:rPr>
              <a:t>there are more algae.</a:t>
            </a:r>
            <a:endParaRPr sz="3200" dirty="0">
              <a:solidFill>
                <a:srgbClr val="FFFFFF"/>
              </a:solidFill>
              <a:latin typeface="Calibri"/>
              <a:ea typeface="Calibri"/>
              <a:cs typeface="Calibri"/>
              <a:sym typeface="Calibri"/>
            </a:endParaRPr>
          </a:p>
        </p:txBody>
      </p:sp>
      <p:sp>
        <p:nvSpPr>
          <p:cNvPr id="198" name="Google Shape;198;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latin typeface="Arial"/>
                <a:ea typeface="Arial"/>
                <a:cs typeface="Arial"/>
                <a:sym typeface="Arial"/>
              </a:rPr>
              <a:t>8</a:t>
            </a:fld>
            <a:endParaRPr>
              <a:latin typeface="Arial"/>
              <a:ea typeface="Arial"/>
              <a:cs typeface="Arial"/>
              <a:sym typeface="Arial"/>
            </a:endParaRPr>
          </a:p>
        </p:txBody>
      </p:sp>
      <p:cxnSp>
        <p:nvCxnSpPr>
          <p:cNvPr id="199" name="Google Shape;199;p12"/>
          <p:cNvCxnSpPr/>
          <p:nvPr/>
        </p:nvCxnSpPr>
        <p:spPr>
          <a:xfrm>
            <a:off x="-22834" y="2412271"/>
            <a:ext cx="9144000" cy="31558"/>
          </a:xfrm>
          <a:prstGeom prst="straightConnector1">
            <a:avLst/>
          </a:prstGeom>
          <a:noFill/>
          <a:ln w="9525" cap="flat" cmpd="sng">
            <a:solidFill>
              <a:srgbClr val="4A7DBA"/>
            </a:solidFill>
            <a:prstDash val="solid"/>
            <a:round/>
            <a:headEnd type="none" w="sm" len="sm"/>
            <a:tailEnd type="none" w="sm" len="sm"/>
          </a:ln>
        </p:spPr>
      </p:cxnSp>
      <p:sp>
        <p:nvSpPr>
          <p:cNvPr id="200" name="Google Shape;200;p12"/>
          <p:cNvSpPr txBox="1"/>
          <p:nvPr/>
        </p:nvSpPr>
        <p:spPr>
          <a:xfrm>
            <a:off x="256385" y="2632229"/>
            <a:ext cx="3000089" cy="400069"/>
          </a:xfrm>
          <a:prstGeom prst="rect">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000" b="0" i="0" u="none" strike="noStrike" cap="none" dirty="0">
                <a:solidFill>
                  <a:schemeClr val="bg1"/>
                </a:solidFill>
                <a:latin typeface="Calibri" panose="020F0502020204030204" pitchFamily="34" charset="0"/>
                <a:cs typeface="Calibri" panose="020F0502020204030204" pitchFamily="34" charset="0"/>
                <a:sym typeface="Arial"/>
              </a:rPr>
              <a:t>Sunlight at Passion Puddle</a:t>
            </a:r>
            <a:endParaRPr sz="2000" b="0" i="0" u="none" strike="noStrike" cap="none" dirty="0">
              <a:solidFill>
                <a:schemeClr val="bg1"/>
              </a:solidFill>
              <a:latin typeface="Calibri" panose="020F0502020204030204" pitchFamily="34" charset="0"/>
              <a:cs typeface="Calibri" panose="020F0502020204030204" pitchFamily="34" charset="0"/>
              <a:sym typeface="Arial"/>
            </a:endParaRPr>
          </a:p>
        </p:txBody>
      </p:sp>
      <p:cxnSp>
        <p:nvCxnSpPr>
          <p:cNvPr id="201" name="Google Shape;201;p12"/>
          <p:cNvCxnSpPr/>
          <p:nvPr/>
        </p:nvCxnSpPr>
        <p:spPr>
          <a:xfrm>
            <a:off x="3321084" y="2412271"/>
            <a:ext cx="0" cy="3896973"/>
          </a:xfrm>
          <a:prstGeom prst="straightConnector1">
            <a:avLst/>
          </a:prstGeom>
          <a:noFill/>
          <a:ln w="9525" cap="flat" cmpd="sng">
            <a:solidFill>
              <a:srgbClr val="4A7DBA"/>
            </a:solidFill>
            <a:prstDash val="solid"/>
            <a:round/>
            <a:headEnd type="none" w="sm" len="sm"/>
            <a:tailEnd type="none" w="sm" len="sm"/>
          </a:ln>
        </p:spPr>
      </p:cxnSp>
      <p:sp>
        <p:nvSpPr>
          <p:cNvPr id="204" name="Google Shape;204;p12"/>
          <p:cNvSpPr txBox="1"/>
          <p:nvPr/>
        </p:nvSpPr>
        <p:spPr>
          <a:xfrm>
            <a:off x="268111" y="1470610"/>
            <a:ext cx="8853055" cy="8925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dirty="0">
                <a:solidFill>
                  <a:schemeClr val="dk1"/>
                </a:solidFill>
                <a:latin typeface="Calibri"/>
                <a:ea typeface="Calibri"/>
                <a:cs typeface="Calibri"/>
                <a:sym typeface="Calibri"/>
              </a:rPr>
              <a:t>Discuss </a:t>
            </a:r>
            <a:r>
              <a:rPr lang="en-US" sz="2800" b="0" i="0" u="sng" strike="noStrike" cap="none" dirty="0">
                <a:solidFill>
                  <a:srgbClr val="0000FF"/>
                </a:solidFill>
                <a:latin typeface="Calibri"/>
                <a:ea typeface="Calibri"/>
                <a:cs typeface="Calibri"/>
                <a:sym typeface="Calibri"/>
              </a:rPr>
              <a:t>ALL</a:t>
            </a:r>
            <a:r>
              <a:rPr lang="en-US" sz="2400" b="0" i="0" u="none" strike="noStrike" cap="none" dirty="0">
                <a:solidFill>
                  <a:schemeClr val="dk1"/>
                </a:solidFill>
                <a:latin typeface="Calibri"/>
                <a:ea typeface="Calibri"/>
                <a:cs typeface="Calibri"/>
                <a:sym typeface="Calibri"/>
              </a:rPr>
              <a:t> the evidence pieces in pairs and answer the questions individually.  </a:t>
            </a:r>
            <a:r>
              <a:rPr lang="en-US" sz="2400" b="1" i="0" u="none" strike="noStrike" cap="none" dirty="0">
                <a:solidFill>
                  <a:srgbClr val="C00000"/>
                </a:solidFill>
                <a:latin typeface="Calibri"/>
                <a:ea typeface="Calibri"/>
                <a:cs typeface="Calibri"/>
                <a:sym typeface="Calibri"/>
              </a:rPr>
              <a:t>Change your model based on new evidence!</a:t>
            </a:r>
            <a:endParaRPr sz="1400" b="1" i="0" u="none" strike="noStrike" cap="none" dirty="0">
              <a:solidFill>
                <a:srgbClr val="C00000"/>
              </a:solidFill>
              <a:sym typeface="Arial"/>
            </a:endParaRPr>
          </a:p>
        </p:txBody>
      </p:sp>
      <p:cxnSp>
        <p:nvCxnSpPr>
          <p:cNvPr id="205" name="Google Shape;205;p12"/>
          <p:cNvCxnSpPr/>
          <p:nvPr/>
        </p:nvCxnSpPr>
        <p:spPr>
          <a:xfrm flipH="1">
            <a:off x="6180356" y="2428050"/>
            <a:ext cx="16932" cy="3926632"/>
          </a:xfrm>
          <a:prstGeom prst="straightConnector1">
            <a:avLst/>
          </a:prstGeom>
          <a:noFill/>
          <a:ln w="9525" cap="flat" cmpd="sng">
            <a:solidFill>
              <a:srgbClr val="4A7DBA"/>
            </a:solidFill>
            <a:prstDash val="solid"/>
            <a:round/>
            <a:headEnd type="none" w="sm" len="sm"/>
            <a:tailEnd type="none" w="sm" len="sm"/>
          </a:ln>
        </p:spPr>
      </p:cxnSp>
      <p:cxnSp>
        <p:nvCxnSpPr>
          <p:cNvPr id="11" name="Google Shape;199;p12">
            <a:extLst>
              <a:ext uri="{FF2B5EF4-FFF2-40B4-BE49-F238E27FC236}">
                <a16:creationId xmlns:a16="http://schemas.microsoft.com/office/drawing/2014/main" id="{5DF110A0-2E45-1847-AAFE-B82E6FE22C1B}"/>
              </a:ext>
            </a:extLst>
          </p:cNvPr>
          <p:cNvCxnSpPr/>
          <p:nvPr/>
        </p:nvCxnSpPr>
        <p:spPr>
          <a:xfrm>
            <a:off x="-206829" y="4530631"/>
            <a:ext cx="9144000" cy="31558"/>
          </a:xfrm>
          <a:prstGeom prst="straightConnector1">
            <a:avLst/>
          </a:prstGeom>
          <a:noFill/>
          <a:ln w="9525" cap="flat" cmpd="sng">
            <a:solidFill>
              <a:srgbClr val="4A7DBA"/>
            </a:solidFill>
            <a:prstDash val="solid"/>
            <a:round/>
            <a:headEnd type="none" w="sm" len="sm"/>
            <a:tailEnd type="none" w="sm" len="sm"/>
          </a:ln>
        </p:spPr>
      </p:cxnSp>
      <p:sp>
        <p:nvSpPr>
          <p:cNvPr id="12" name="Google Shape;200;p12">
            <a:extLst>
              <a:ext uri="{FF2B5EF4-FFF2-40B4-BE49-F238E27FC236}">
                <a16:creationId xmlns:a16="http://schemas.microsoft.com/office/drawing/2014/main" id="{C06B50CD-FC03-DF46-9079-512D3CB537DF}"/>
              </a:ext>
            </a:extLst>
          </p:cNvPr>
          <p:cNvSpPr txBox="1"/>
          <p:nvPr/>
        </p:nvSpPr>
        <p:spPr>
          <a:xfrm>
            <a:off x="6282917" y="2629278"/>
            <a:ext cx="2695288" cy="400069"/>
          </a:xfrm>
          <a:prstGeom prst="rect">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000" b="0" i="0" u="none" strike="noStrike" cap="none" dirty="0">
                <a:solidFill>
                  <a:schemeClr val="bg1"/>
                </a:solidFill>
                <a:latin typeface="Calibri" panose="020F0502020204030204" pitchFamily="34" charset="0"/>
                <a:cs typeface="Calibri" panose="020F0502020204030204" pitchFamily="34" charset="0"/>
                <a:sym typeface="Arial"/>
              </a:rPr>
              <a:t>Fertilizer and Plants</a:t>
            </a:r>
            <a:endParaRPr sz="2000" b="0" i="0" u="none" strike="noStrike" cap="none" dirty="0">
              <a:solidFill>
                <a:schemeClr val="bg1"/>
              </a:solidFill>
              <a:latin typeface="Calibri" panose="020F0502020204030204" pitchFamily="34" charset="0"/>
              <a:cs typeface="Calibri" panose="020F0502020204030204" pitchFamily="34" charset="0"/>
              <a:sym typeface="Arial"/>
            </a:endParaRPr>
          </a:p>
        </p:txBody>
      </p:sp>
      <p:sp>
        <p:nvSpPr>
          <p:cNvPr id="13" name="Google Shape;200;p12">
            <a:extLst>
              <a:ext uri="{FF2B5EF4-FFF2-40B4-BE49-F238E27FC236}">
                <a16:creationId xmlns:a16="http://schemas.microsoft.com/office/drawing/2014/main" id="{FA6AC59D-B7AC-5E45-885E-13FDCC350352}"/>
              </a:ext>
            </a:extLst>
          </p:cNvPr>
          <p:cNvSpPr txBox="1"/>
          <p:nvPr/>
        </p:nvSpPr>
        <p:spPr>
          <a:xfrm>
            <a:off x="3393631" y="2628286"/>
            <a:ext cx="2695288" cy="400069"/>
          </a:xfrm>
          <a:prstGeom prst="rect">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000" b="0" i="0" u="none" strike="noStrike" cap="none" dirty="0">
                <a:solidFill>
                  <a:schemeClr val="bg1"/>
                </a:solidFill>
                <a:latin typeface="Calibri" panose="020F0502020204030204" pitchFamily="34" charset="0"/>
                <a:cs typeface="Calibri" panose="020F0502020204030204" pitchFamily="34" charset="0"/>
                <a:sym typeface="Arial"/>
              </a:rPr>
              <a:t>Plants in Sunlight</a:t>
            </a:r>
            <a:endParaRPr sz="2000" b="0" i="0" u="none" strike="noStrike" cap="none" dirty="0">
              <a:solidFill>
                <a:schemeClr val="bg1"/>
              </a:solidFill>
              <a:latin typeface="Calibri" panose="020F0502020204030204" pitchFamily="34" charset="0"/>
              <a:cs typeface="Calibri" panose="020F0502020204030204" pitchFamily="34" charset="0"/>
              <a:sym typeface="Arial"/>
            </a:endParaRPr>
          </a:p>
        </p:txBody>
      </p:sp>
      <p:sp>
        <p:nvSpPr>
          <p:cNvPr id="14" name="Google Shape;200;p12">
            <a:extLst>
              <a:ext uri="{FF2B5EF4-FFF2-40B4-BE49-F238E27FC236}">
                <a16:creationId xmlns:a16="http://schemas.microsoft.com/office/drawing/2014/main" id="{4EC54C74-0DC4-D347-95FC-5569D8EC31CD}"/>
              </a:ext>
            </a:extLst>
          </p:cNvPr>
          <p:cNvSpPr txBox="1"/>
          <p:nvPr/>
        </p:nvSpPr>
        <p:spPr>
          <a:xfrm>
            <a:off x="268111" y="4630769"/>
            <a:ext cx="2877856" cy="400069"/>
          </a:xfrm>
          <a:prstGeom prst="rect">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000" b="0" i="0" u="none" strike="noStrike" cap="none" dirty="0">
                <a:solidFill>
                  <a:schemeClr val="bg1"/>
                </a:solidFill>
                <a:latin typeface="Calibri" panose="020F0502020204030204" pitchFamily="34" charset="0"/>
                <a:cs typeface="Calibri" panose="020F0502020204030204" pitchFamily="34" charset="0"/>
                <a:sym typeface="Arial"/>
              </a:rPr>
              <a:t>Air in Aquariums</a:t>
            </a:r>
            <a:endParaRPr sz="2000" b="0" i="0" u="none" strike="noStrike" cap="none" dirty="0">
              <a:solidFill>
                <a:schemeClr val="bg1"/>
              </a:solidFill>
              <a:latin typeface="Calibri" panose="020F0502020204030204" pitchFamily="34" charset="0"/>
              <a:cs typeface="Calibri" panose="020F0502020204030204" pitchFamily="34" charset="0"/>
              <a:sym typeface="Arial"/>
            </a:endParaRPr>
          </a:p>
        </p:txBody>
      </p:sp>
      <p:sp>
        <p:nvSpPr>
          <p:cNvPr id="15" name="Google Shape;200;p12">
            <a:extLst>
              <a:ext uri="{FF2B5EF4-FFF2-40B4-BE49-F238E27FC236}">
                <a16:creationId xmlns:a16="http://schemas.microsoft.com/office/drawing/2014/main" id="{86CC49E4-AD4E-3045-B085-64E8D64B85D1}"/>
              </a:ext>
            </a:extLst>
          </p:cNvPr>
          <p:cNvSpPr txBox="1"/>
          <p:nvPr/>
        </p:nvSpPr>
        <p:spPr>
          <a:xfrm>
            <a:off x="3384026" y="4630769"/>
            <a:ext cx="2704894" cy="400069"/>
          </a:xfrm>
          <a:prstGeom prst="rect">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000" b="0" i="0" u="none" strike="noStrike" cap="none" dirty="0">
                <a:solidFill>
                  <a:schemeClr val="bg1"/>
                </a:solidFill>
                <a:latin typeface="Calibri" panose="020F0502020204030204" pitchFamily="34" charset="0"/>
                <a:cs typeface="Calibri" panose="020F0502020204030204" pitchFamily="34" charset="0"/>
                <a:sym typeface="Arial"/>
              </a:rPr>
              <a:t>Fertilizer Labels</a:t>
            </a:r>
            <a:endParaRPr sz="2000" b="0" i="0" u="none" strike="noStrike" cap="none" dirty="0">
              <a:solidFill>
                <a:schemeClr val="bg1"/>
              </a:solidFill>
              <a:latin typeface="Calibri" panose="020F0502020204030204" pitchFamily="34" charset="0"/>
              <a:cs typeface="Calibri" panose="020F0502020204030204" pitchFamily="34" charset="0"/>
              <a:sym typeface="Arial"/>
            </a:endParaRPr>
          </a:p>
        </p:txBody>
      </p:sp>
      <p:sp>
        <p:nvSpPr>
          <p:cNvPr id="16" name="Google Shape;200;p12">
            <a:extLst>
              <a:ext uri="{FF2B5EF4-FFF2-40B4-BE49-F238E27FC236}">
                <a16:creationId xmlns:a16="http://schemas.microsoft.com/office/drawing/2014/main" id="{10494D67-11E2-3640-AF62-C70B207D690D}"/>
              </a:ext>
            </a:extLst>
          </p:cNvPr>
          <p:cNvSpPr txBox="1"/>
          <p:nvPr/>
        </p:nvSpPr>
        <p:spPr>
          <a:xfrm>
            <a:off x="6275923" y="4630768"/>
            <a:ext cx="2714982" cy="400069"/>
          </a:xfrm>
          <a:prstGeom prst="rect">
            <a:avLst/>
          </a:prstGeom>
          <a:solidFill>
            <a:srgbClr val="538CD5"/>
          </a:solid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2000" b="0" i="0" u="none" strike="noStrike" cap="none" dirty="0">
                <a:solidFill>
                  <a:schemeClr val="bg1"/>
                </a:solidFill>
                <a:latin typeface="Calibri" panose="020F0502020204030204" pitchFamily="34" charset="0"/>
                <a:cs typeface="Calibri" panose="020F0502020204030204" pitchFamily="34" charset="0"/>
                <a:sym typeface="Arial"/>
              </a:rPr>
              <a:t>Lake Erie Algal Blooms</a:t>
            </a:r>
            <a:endParaRPr sz="2000" b="0" i="0" u="none" strike="noStrike" cap="none" dirty="0">
              <a:solidFill>
                <a:schemeClr val="bg1"/>
              </a:solidFill>
              <a:latin typeface="Calibri" panose="020F0502020204030204" pitchFamily="34" charset="0"/>
              <a:cs typeface="Calibri" panose="020F0502020204030204" pitchFamily="34" charset="0"/>
              <a:sym typeface="Arial"/>
            </a:endParaRPr>
          </a:p>
        </p:txBody>
      </p:sp>
      <p:pic>
        <p:nvPicPr>
          <p:cNvPr id="2" name="Picture 1">
            <a:extLst>
              <a:ext uri="{FF2B5EF4-FFF2-40B4-BE49-F238E27FC236}">
                <a16:creationId xmlns:a16="http://schemas.microsoft.com/office/drawing/2014/main" id="{A818229D-F6C5-3646-96B4-C98051FA1862}"/>
              </a:ext>
            </a:extLst>
          </p:cNvPr>
          <p:cNvPicPr>
            <a:picLocks noChangeAspect="1"/>
          </p:cNvPicPr>
          <p:nvPr/>
        </p:nvPicPr>
        <p:blipFill>
          <a:blip r:embed="rId3"/>
          <a:stretch>
            <a:fillRect/>
          </a:stretch>
        </p:blipFill>
        <p:spPr>
          <a:xfrm>
            <a:off x="6291176" y="5273039"/>
            <a:ext cx="2525894" cy="894045"/>
          </a:xfrm>
          <a:prstGeom prst="rect">
            <a:avLst/>
          </a:prstGeom>
        </p:spPr>
      </p:pic>
      <p:pic>
        <p:nvPicPr>
          <p:cNvPr id="3" name="Picture 2">
            <a:extLst>
              <a:ext uri="{FF2B5EF4-FFF2-40B4-BE49-F238E27FC236}">
                <a16:creationId xmlns:a16="http://schemas.microsoft.com/office/drawing/2014/main" id="{4410790F-28D0-A04C-B425-74EAA6A9BEF6}"/>
              </a:ext>
            </a:extLst>
          </p:cNvPr>
          <p:cNvPicPr>
            <a:picLocks noChangeAspect="1"/>
          </p:cNvPicPr>
          <p:nvPr/>
        </p:nvPicPr>
        <p:blipFill>
          <a:blip r:embed="rId4"/>
          <a:stretch>
            <a:fillRect/>
          </a:stretch>
        </p:blipFill>
        <p:spPr>
          <a:xfrm>
            <a:off x="4228279" y="5183630"/>
            <a:ext cx="1279060" cy="1248828"/>
          </a:xfrm>
          <a:prstGeom prst="rect">
            <a:avLst/>
          </a:prstGeom>
        </p:spPr>
      </p:pic>
      <p:pic>
        <p:nvPicPr>
          <p:cNvPr id="4" name="Picture 3">
            <a:extLst>
              <a:ext uri="{FF2B5EF4-FFF2-40B4-BE49-F238E27FC236}">
                <a16:creationId xmlns:a16="http://schemas.microsoft.com/office/drawing/2014/main" id="{38A9DABC-95AF-2F4D-8FB2-822F376A1DD7}"/>
              </a:ext>
            </a:extLst>
          </p:cNvPr>
          <p:cNvPicPr>
            <a:picLocks noChangeAspect="1"/>
          </p:cNvPicPr>
          <p:nvPr/>
        </p:nvPicPr>
        <p:blipFill>
          <a:blip r:embed="rId5"/>
          <a:stretch>
            <a:fillRect/>
          </a:stretch>
        </p:blipFill>
        <p:spPr>
          <a:xfrm>
            <a:off x="488177" y="5253503"/>
            <a:ext cx="2437723" cy="1043626"/>
          </a:xfrm>
          <a:prstGeom prst="rect">
            <a:avLst/>
          </a:prstGeom>
        </p:spPr>
      </p:pic>
      <p:pic>
        <p:nvPicPr>
          <p:cNvPr id="20" name="image4.jpg" descr="A picture containing pink, sitting, purple, table&#10;&#10;Description automatically generated">
            <a:extLst>
              <a:ext uri="{FF2B5EF4-FFF2-40B4-BE49-F238E27FC236}">
                <a16:creationId xmlns:a16="http://schemas.microsoft.com/office/drawing/2014/main" id="{98E32534-0A2C-CB4A-A383-F999BA643E90}"/>
              </a:ext>
            </a:extLst>
          </p:cNvPr>
          <p:cNvPicPr/>
          <p:nvPr/>
        </p:nvPicPr>
        <p:blipFill>
          <a:blip r:embed="rId6" cstate="print">
            <a:extLst>
              <a:ext uri="{28A0092B-C50C-407E-A947-70E740481C1C}">
                <a14:useLocalDpi xmlns:a14="http://schemas.microsoft.com/office/drawing/2010/main" val="0"/>
              </a:ext>
            </a:extLst>
          </a:blip>
          <a:srcRect/>
          <a:stretch>
            <a:fillRect/>
          </a:stretch>
        </p:blipFill>
        <p:spPr>
          <a:xfrm>
            <a:off x="6671732" y="3192671"/>
            <a:ext cx="1764781" cy="1173645"/>
          </a:xfrm>
          <a:prstGeom prst="rect">
            <a:avLst/>
          </a:prstGeom>
          <a:ln/>
        </p:spPr>
      </p:pic>
      <p:pic>
        <p:nvPicPr>
          <p:cNvPr id="22" name="Picture 21">
            <a:extLst>
              <a:ext uri="{FF2B5EF4-FFF2-40B4-BE49-F238E27FC236}">
                <a16:creationId xmlns:a16="http://schemas.microsoft.com/office/drawing/2014/main" id="{F33C4A16-25A4-0A4E-ABC7-2D8A82B3C0BA}"/>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707487" y="3210041"/>
            <a:ext cx="2137005" cy="1190529"/>
          </a:xfrm>
          <a:prstGeom prst="rect">
            <a:avLst/>
          </a:prstGeom>
          <a:noFill/>
          <a:ln>
            <a:noFill/>
          </a:ln>
        </p:spPr>
      </p:pic>
      <p:pic>
        <p:nvPicPr>
          <p:cNvPr id="6" name="Picture 5" descr="Shape&#10;&#10;Description automatically generated with medium confidence">
            <a:extLst>
              <a:ext uri="{FF2B5EF4-FFF2-40B4-BE49-F238E27FC236}">
                <a16:creationId xmlns:a16="http://schemas.microsoft.com/office/drawing/2014/main" id="{ABDFFA96-5402-3E41-951B-5F5C2BFF5970}"/>
              </a:ext>
            </a:extLst>
          </p:cNvPr>
          <p:cNvPicPr>
            <a:picLocks noChangeAspect="1"/>
          </p:cNvPicPr>
          <p:nvPr/>
        </p:nvPicPr>
        <p:blipFill>
          <a:blip r:embed="rId8"/>
          <a:stretch>
            <a:fillRect/>
          </a:stretch>
        </p:blipFill>
        <p:spPr>
          <a:xfrm>
            <a:off x="4021811" y="3215301"/>
            <a:ext cx="1265212" cy="104965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3"/>
          <p:cNvSpPr txBox="1">
            <a:spLocks noGrp="1"/>
          </p:cNvSpPr>
          <p:nvPr>
            <p:ph type="title"/>
          </p:nvPr>
        </p:nvSpPr>
        <p:spPr>
          <a:xfrm>
            <a:off x="1940690" y="747730"/>
            <a:ext cx="8229600" cy="11430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rgbClr val="800000"/>
              </a:buClr>
              <a:buSzPts val="4000"/>
              <a:buFont typeface="Calibri"/>
              <a:buNone/>
            </a:pPr>
            <a:r>
              <a:rPr lang="en-US" sz="4000" b="1">
                <a:solidFill>
                  <a:srgbClr val="800000"/>
                </a:solidFill>
              </a:rPr>
              <a:t>BEFORE YOU GO</a:t>
            </a:r>
            <a:endParaRPr/>
          </a:p>
        </p:txBody>
      </p:sp>
      <p:sp>
        <p:nvSpPr>
          <p:cNvPr id="212" name="Google Shape;212;p13"/>
          <p:cNvSpPr txBox="1">
            <a:spLocks noGrp="1"/>
          </p:cNvSpPr>
          <p:nvPr>
            <p:ph type="body" idx="1"/>
          </p:nvPr>
        </p:nvSpPr>
        <p:spPr>
          <a:xfrm>
            <a:off x="3968873" y="1876631"/>
            <a:ext cx="4717927" cy="4525963"/>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4000"/>
              <a:buNone/>
            </a:pPr>
            <a:r>
              <a:rPr lang="en-US" sz="4000"/>
              <a:t>What is something that you can learn from a simulation (that you can’t learn from a scientific study)?</a:t>
            </a:r>
            <a:endParaRPr sz="4400"/>
          </a:p>
          <a:p>
            <a:pPr marL="0" lvl="0" indent="0" algn="l" rtl="0">
              <a:lnSpc>
                <a:spcPct val="100000"/>
              </a:lnSpc>
              <a:spcBef>
                <a:spcPts val="800"/>
              </a:spcBef>
              <a:spcAft>
                <a:spcPts val="0"/>
              </a:spcAft>
              <a:buClr>
                <a:schemeClr val="dk1"/>
              </a:buClr>
              <a:buSzPts val="4000"/>
              <a:buNone/>
            </a:pPr>
            <a:endParaRPr sz="4000"/>
          </a:p>
        </p:txBody>
      </p:sp>
      <p:sp>
        <p:nvSpPr>
          <p:cNvPr id="213" name="Google Shape;213;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800"/>
              <a:buNone/>
            </a:pPr>
            <a:fld id="{00000000-1234-1234-1234-123412341234}" type="slidenum">
              <a:rPr lang="en-US"/>
              <a:t>9</a:t>
            </a:fld>
            <a:endParaRPr/>
          </a:p>
        </p:txBody>
      </p:sp>
      <p:sp>
        <p:nvSpPr>
          <p:cNvPr id="214" name="Google Shape;214;p13"/>
          <p:cNvSpPr/>
          <p:nvPr/>
        </p:nvSpPr>
        <p:spPr>
          <a:xfrm>
            <a:off x="228600" y="747730"/>
            <a:ext cx="3298371" cy="5411994"/>
          </a:xfrm>
          <a:prstGeom prst="roundRect">
            <a:avLst>
              <a:gd name="adj" fmla="val 16667"/>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lt1"/>
                </a:solidFill>
                <a:latin typeface="Calibri"/>
                <a:ea typeface="Calibri"/>
                <a:cs typeface="Calibri"/>
                <a:sym typeface="Calibri"/>
              </a:rPr>
              <a:t>Complete the </a:t>
            </a:r>
            <a:r>
              <a:rPr lang="en-US" sz="2800" b="1" i="0" u="sng" strike="noStrike" cap="none">
                <a:solidFill>
                  <a:schemeClr val="lt1"/>
                </a:solidFill>
                <a:latin typeface="Calibri"/>
                <a:ea typeface="Calibri"/>
                <a:cs typeface="Calibri"/>
                <a:sym typeface="Calibri"/>
              </a:rPr>
              <a:t>BEFORE YOU GO </a:t>
            </a:r>
            <a:r>
              <a:rPr lang="en-US" sz="2800" b="0" i="0" u="none" strike="noStrike" cap="none">
                <a:solidFill>
                  <a:schemeClr val="lt1"/>
                </a:solidFill>
                <a:latin typeface="Calibri"/>
                <a:ea typeface="Calibri"/>
                <a:cs typeface="Calibri"/>
                <a:sym typeface="Calibri"/>
              </a:rPr>
              <a:t>questions</a:t>
            </a:r>
            <a:r>
              <a:rPr lang="en-US" sz="3600" b="0" i="0" u="none" strike="noStrike" cap="none">
                <a:solidFill>
                  <a:schemeClr val="lt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TotalTime>
  <Words>1214</Words>
  <Application>Microsoft Macintosh PowerPoint</Application>
  <PresentationFormat>On-screen Show (4:3)</PresentationFormat>
  <Paragraphs>114</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Noto Sans Symbols</vt:lpstr>
      <vt:lpstr>Stardos Stencil</vt:lpstr>
      <vt:lpstr>Calibri</vt:lpstr>
      <vt:lpstr>Arial</vt:lpstr>
      <vt:lpstr>Office Theme</vt:lpstr>
      <vt:lpstr>PowerPoint Presentation</vt:lpstr>
      <vt:lpstr>LESSON 4 - DAY 2</vt:lpstr>
      <vt:lpstr>STOP &amp; THINK!</vt:lpstr>
      <vt:lpstr>PowerPoint Presentation</vt:lpstr>
      <vt:lpstr>PowerPoint Presentation</vt:lpstr>
      <vt:lpstr>PowerPoint Presentation</vt:lpstr>
      <vt:lpstr>PowerPoint Presentation</vt:lpstr>
      <vt:lpstr>Let’s use evidence to figure out why there are more algae.</vt:lpstr>
      <vt:lpstr>BEFORE YOU GO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Dianovsky</dc:creator>
  <cp:lastModifiedBy>Danielle Murphy</cp:lastModifiedBy>
  <cp:revision>14</cp:revision>
  <dcterms:created xsi:type="dcterms:W3CDTF">2013-01-03T16:21:51Z</dcterms:created>
  <dcterms:modified xsi:type="dcterms:W3CDTF">2021-12-21T22:25:37Z</dcterms:modified>
</cp:coreProperties>
</file>